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303" r:id="rId3"/>
    <p:sldId id="275" r:id="rId4"/>
    <p:sldId id="276" r:id="rId5"/>
    <p:sldId id="271" r:id="rId6"/>
    <p:sldId id="262" r:id="rId7"/>
    <p:sldId id="272" r:id="rId8"/>
    <p:sldId id="273" r:id="rId9"/>
    <p:sldId id="256" r:id="rId10"/>
    <p:sldId id="736"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08" autoAdjust="0"/>
  </p:normalViewPr>
  <p:slideViewPr>
    <p:cSldViewPr snapToGrid="0">
      <p:cViewPr varScale="1">
        <p:scale>
          <a:sx n="56" d="100"/>
          <a:sy n="56" d="100"/>
        </p:scale>
        <p:origin x="12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19FF2-FA1A-412A-8FA6-9285BE2C21AF}" type="datetimeFigureOut">
              <a:rPr lang="tr-TR" smtClean="0"/>
              <a:t>24.03.2021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C1C3F-B9A9-4123-A0D2-7BF773CE5206}" type="slidenum">
              <a:rPr lang="tr-TR" smtClean="0"/>
              <a:t>‹#›</a:t>
            </a:fld>
            <a:endParaRPr lang="tr-TR"/>
          </a:p>
        </p:txBody>
      </p:sp>
    </p:spTree>
    <p:extLst>
      <p:ext uri="{BB962C8B-B14F-4D97-AF65-F5344CB8AC3E}">
        <p14:creationId xmlns:p14="http://schemas.microsoft.com/office/powerpoint/2010/main" val="56231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dirty="0">
                <a:solidFill>
                  <a:srgbClr val="C00000"/>
                </a:solidFill>
              </a:rPr>
              <a:t>KENDİME NOT:</a:t>
            </a:r>
            <a:r>
              <a:rPr lang="tr-TR" sz="1200" b="1" dirty="0">
                <a:solidFill>
                  <a:srgbClr val="C00000"/>
                </a:solidFill>
              </a:rPr>
              <a:t> </a:t>
            </a:r>
            <a:r>
              <a:rPr lang="en-US" sz="1200" b="1" dirty="0">
                <a:solidFill>
                  <a:srgbClr val="002060"/>
                </a:solidFill>
              </a:rPr>
              <a:t>HAYALLERİ</a:t>
            </a:r>
            <a:r>
              <a:rPr lang="tr-TR" sz="1200" b="1" dirty="0">
                <a:solidFill>
                  <a:srgbClr val="002060"/>
                </a:solidFill>
              </a:rPr>
              <a:t>N</a:t>
            </a:r>
            <a:r>
              <a:rPr lang="en-US" sz="1200" b="1" dirty="0">
                <a:solidFill>
                  <a:srgbClr val="002060"/>
                </a:solidFill>
              </a:rPr>
              <a:t> VAR</a:t>
            </a:r>
            <a:r>
              <a:rPr lang="tr-TR" sz="1200" b="1" dirty="0">
                <a:solidFill>
                  <a:srgbClr val="002060"/>
                </a:solidFill>
              </a:rPr>
              <a:t>, GERÇEKLEŞTİR</a:t>
            </a:r>
            <a:r>
              <a:rPr lang="en-US" sz="1200" b="1" dirty="0">
                <a:solidFill>
                  <a:srgbClr val="002060"/>
                </a:solidFill>
              </a:rPr>
              <a:t>!</a:t>
            </a:r>
            <a:endParaRPr lang="tr-TR" sz="1200" b="1" dirty="0">
              <a:solidFill>
                <a:srgbClr val="002060"/>
              </a:solidFill>
            </a:endParaRPr>
          </a:p>
          <a:p>
            <a:r>
              <a:rPr lang="tr-TR" dirty="0"/>
              <a:t>Öğrencilere bugün hayaller, hayallere ve başarıya ulaşabilmek için yapılması gerekenler üzerine konuşulacağı bilgisi verilir.</a:t>
            </a:r>
          </a:p>
        </p:txBody>
      </p:sp>
      <p:sp>
        <p:nvSpPr>
          <p:cNvPr id="4" name="Slayt Numarası Yer Tutucusu 3"/>
          <p:cNvSpPr>
            <a:spLocks noGrp="1"/>
          </p:cNvSpPr>
          <p:nvPr>
            <p:ph type="sldNum" sz="quarter" idx="5"/>
          </p:nvPr>
        </p:nvSpPr>
        <p:spPr/>
        <p:txBody>
          <a:bodyPr/>
          <a:lstStyle/>
          <a:p>
            <a:fld id="{26CC1C3F-B9A9-4123-A0D2-7BF773CE5206}" type="slidenum">
              <a:rPr lang="tr-TR" smtClean="0"/>
              <a:t>1</a:t>
            </a:fld>
            <a:endParaRPr lang="tr-TR"/>
          </a:p>
        </p:txBody>
      </p:sp>
    </p:spTree>
    <p:extLst>
      <p:ext uri="{BB962C8B-B14F-4D97-AF65-F5344CB8AC3E}">
        <p14:creationId xmlns:p14="http://schemas.microsoft.com/office/powerpoint/2010/main" val="68946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SEY Vakfı-Semra Enver Yücel Vakfı</a:t>
            </a:r>
          </a:p>
          <a:p>
            <a:r>
              <a:rPr lang="tr-TR" dirty="0" err="1"/>
              <a:t>Bahçeşehir</a:t>
            </a:r>
            <a:r>
              <a:rPr lang="tr-TR" dirty="0"/>
              <a:t> Koleji</a:t>
            </a:r>
          </a:p>
          <a:p>
            <a:r>
              <a:rPr lang="tr-TR" dirty="0"/>
              <a:t>Kariyer ve Rehberlik Merkezi</a:t>
            </a: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C2DFD-A162-48F2-984B-4C91221E4F9A}"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4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Dosyadaki videoyu</a:t>
            </a:r>
            <a:r>
              <a:rPr kumimoji="0" lang="tr-TR" sz="1200" b="1" i="0" u="sng"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tr-TR" sz="1200" b="1" i="0" u="none" strike="noStrike" kern="1200" cap="none" spc="0" normalizeH="0" baseline="0" noProof="0" dirty="0">
                <a:ln>
                  <a:noFill/>
                </a:ln>
                <a:solidFill>
                  <a:srgbClr val="C00000"/>
                </a:solidFill>
                <a:effectLst/>
                <a:uLnTx/>
                <a:uFillTx/>
                <a:latin typeface="Calibri" panose="020F0502020204030204"/>
                <a:ea typeface="+mn-ea"/>
                <a:cs typeface="+mn-cs"/>
              </a:rPr>
              <a:t>izleyelim.</a:t>
            </a:r>
          </a:p>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D32638-15C3-422A-BB86-4162C38A8DC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1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Zorluklar Karşısında Tutumumuz Ne Oluyor?</a:t>
            </a:r>
          </a:p>
          <a:p>
            <a:pPr marL="285750" indent="-228600">
              <a:buFont typeface="+mj-lt"/>
              <a:buAutoNum type="alphaUcPeriod"/>
            </a:pPr>
            <a:r>
              <a:rPr lang="en-US" b="0" dirty="0" err="1">
                <a:solidFill>
                  <a:srgbClr val="000000"/>
                </a:solidFill>
              </a:rPr>
              <a:t>Söylenmek</a:t>
            </a:r>
            <a:endParaRPr lang="en-US" b="0" dirty="0">
              <a:solidFill>
                <a:srgbClr val="000000"/>
              </a:solidFill>
            </a:endParaRPr>
          </a:p>
          <a:p>
            <a:pPr marL="285750" indent="-228600">
              <a:buFont typeface="+mj-lt"/>
              <a:buAutoNum type="alphaUcPeriod"/>
            </a:pPr>
            <a:r>
              <a:rPr lang="en-US" b="0" dirty="0" err="1">
                <a:solidFill>
                  <a:srgbClr val="000000"/>
                </a:solidFill>
              </a:rPr>
              <a:t>Başkasını</a:t>
            </a:r>
            <a:r>
              <a:rPr lang="en-US" b="0" dirty="0">
                <a:solidFill>
                  <a:srgbClr val="000000"/>
                </a:solidFill>
              </a:rPr>
              <a:t> </a:t>
            </a:r>
            <a:r>
              <a:rPr lang="en-US" b="0" dirty="0" err="1">
                <a:solidFill>
                  <a:srgbClr val="000000"/>
                </a:solidFill>
              </a:rPr>
              <a:t>suçlamak</a:t>
            </a:r>
            <a:endParaRPr lang="en-US" b="0" dirty="0">
              <a:solidFill>
                <a:srgbClr val="000000"/>
              </a:solidFill>
            </a:endParaRPr>
          </a:p>
          <a:p>
            <a:pPr marL="285750" indent="-228600">
              <a:buFont typeface="+mj-lt"/>
              <a:buAutoNum type="alphaUcPeriod"/>
            </a:pPr>
            <a:r>
              <a:rPr lang="en-US" b="0" dirty="0" err="1">
                <a:solidFill>
                  <a:srgbClr val="000000"/>
                </a:solidFill>
              </a:rPr>
              <a:t>Kendi</a:t>
            </a:r>
            <a:r>
              <a:rPr lang="en-US" b="0" dirty="0">
                <a:solidFill>
                  <a:srgbClr val="000000"/>
                </a:solidFill>
              </a:rPr>
              <a:t> </a:t>
            </a:r>
            <a:r>
              <a:rPr lang="en-US" b="0" dirty="0" err="1">
                <a:solidFill>
                  <a:srgbClr val="000000"/>
                </a:solidFill>
              </a:rPr>
              <a:t>içimize</a:t>
            </a:r>
            <a:r>
              <a:rPr lang="en-US" b="0" dirty="0">
                <a:solidFill>
                  <a:srgbClr val="000000"/>
                </a:solidFill>
              </a:rPr>
              <a:t> </a:t>
            </a:r>
            <a:r>
              <a:rPr lang="en-US" b="0" dirty="0" err="1">
                <a:solidFill>
                  <a:srgbClr val="000000"/>
                </a:solidFill>
              </a:rPr>
              <a:t>çekilmek</a:t>
            </a:r>
            <a:endParaRPr lang="en-US" b="0" dirty="0">
              <a:solidFill>
                <a:srgbClr val="000000"/>
              </a:solidFill>
            </a:endParaRPr>
          </a:p>
          <a:p>
            <a:pPr marL="285750" indent="-228600">
              <a:buFont typeface="+mj-lt"/>
              <a:buAutoNum type="alphaUcPeriod"/>
            </a:pPr>
            <a:r>
              <a:rPr lang="en-US" b="0" dirty="0" err="1">
                <a:solidFill>
                  <a:srgbClr val="000000"/>
                </a:solidFill>
              </a:rPr>
              <a:t>İsyan</a:t>
            </a:r>
            <a:r>
              <a:rPr lang="en-US" b="0" dirty="0">
                <a:solidFill>
                  <a:srgbClr val="000000"/>
                </a:solidFill>
              </a:rPr>
              <a:t> </a:t>
            </a:r>
            <a:r>
              <a:rPr lang="en-US" b="0" dirty="0" err="1">
                <a:solidFill>
                  <a:srgbClr val="000000"/>
                </a:solidFill>
              </a:rPr>
              <a:t>etmek</a:t>
            </a:r>
            <a:endParaRPr lang="en-US" b="0" dirty="0">
              <a:solidFill>
                <a:srgbClr val="000000"/>
              </a:solidFill>
            </a:endParaRPr>
          </a:p>
          <a:p>
            <a:pPr marL="285750" indent="-228600">
              <a:buFont typeface="+mj-lt"/>
              <a:buAutoNum type="alphaUcPeriod"/>
            </a:pPr>
            <a:r>
              <a:rPr lang="en-US" b="0" dirty="0" err="1">
                <a:solidFill>
                  <a:srgbClr val="00B0F0"/>
                </a:solidFill>
              </a:rPr>
              <a:t>Mücadele</a:t>
            </a:r>
            <a:r>
              <a:rPr lang="en-US" b="0" dirty="0">
                <a:solidFill>
                  <a:srgbClr val="00B0F0"/>
                </a:solidFill>
              </a:rPr>
              <a:t> </a:t>
            </a:r>
            <a:r>
              <a:rPr lang="en-US" b="0" dirty="0" err="1">
                <a:solidFill>
                  <a:srgbClr val="00B0F0"/>
                </a:solidFill>
              </a:rPr>
              <a:t>etmek</a:t>
            </a:r>
            <a:endParaRPr lang="en-US" b="0" dirty="0">
              <a:solidFill>
                <a:srgbClr val="00B0F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Mücadele ettiğiniz takdirde başarıya ulaşma ihtimalinizi yükseltmiş olursunuz ancak mücadele etmez çeşitli bahaneler üreterek yapmanız gerekeni yapmazsanız hem zamanınızı hem motivasyonunuzu kaybedersiniz ve bu da sizi başarıdan uzaklaştırır. Bahane aradığımızda en kolay yapılabilecek şeylerde bile bahane bulabilmek çok kolaydır. Asıl mesele zorluklara rağmen başarı için çaba göstermek, yapabileceğinin en iyisini yaparak kendi yolunu çizmektir. </a:t>
            </a:r>
          </a:p>
          <a:p>
            <a:pPr marL="0" indent="0">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fld id="{26CC1C3F-B9A9-4123-A0D2-7BF773CE5206}" type="slidenum">
              <a:rPr lang="tr-TR" smtClean="0"/>
              <a:t>3</a:t>
            </a:fld>
            <a:endParaRPr lang="tr-TR"/>
          </a:p>
        </p:txBody>
      </p:sp>
    </p:spTree>
    <p:extLst>
      <p:ext uri="{BB962C8B-B14F-4D97-AF65-F5344CB8AC3E}">
        <p14:creationId xmlns:p14="http://schemas.microsoft.com/office/powerpoint/2010/main" val="128146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1" dirty="0">
                <a:solidFill>
                  <a:srgbClr val="C00000"/>
                </a:solidFill>
                <a:latin typeface="+mn-lt"/>
              </a:rPr>
              <a:t>Hayatımızdaki başarıları sevdiğimiz şeyler karşısındaki tutumlarımız değil; sevmesek de yapmak zorunda olduğumuz şeyler karşısındaki tutumlarımız belirleyecektir.</a:t>
            </a:r>
            <a:endParaRPr lang="tr-TR" dirty="0"/>
          </a:p>
          <a:p>
            <a:r>
              <a:rPr lang="tr-TR" dirty="0"/>
              <a:t>Her birimiz farklı kişilik yapılarına sahibiz dolayısıyla sevdiğimiz etkinlikler, sevdiğimiz dersler, sevdiğimiz renk birbirinden farklı. Aynı şekilde ulaşmak istediğimiz hedefler de birbirimizden farklı. Ancak burada ortak olan tek şey hepimizin istediğimiz şeylere ulaşabilmesi için çeşitli fedakarlıklarda bulunması gerekliliğidir. Fedakarlık yapmadan başarıya ulaşılamaz. </a:t>
            </a:r>
          </a:p>
          <a:p>
            <a:pPr marL="0" indent="0">
              <a:buFont typeface="Arial" panose="020B0604020202020204" pitchFamily="34" charset="0"/>
              <a:buNone/>
            </a:pPr>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C1C3F-B9A9-4123-A0D2-7BF773CE5206}"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61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dirty="0"/>
              <a:t>Yapmanız gerekeni yapın.</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dirty="0"/>
              <a:t>Bunları yapılması gereken zamanda yapın.</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t>O anda isteseniz de istemeseniz de yapın.</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1" dirty="0"/>
          </a:p>
          <a:p>
            <a:endParaRPr lang="tr-TR" dirty="0"/>
          </a:p>
        </p:txBody>
      </p:sp>
      <p:sp>
        <p:nvSpPr>
          <p:cNvPr id="4" name="Slayt Numarası Yer Tutucusu 3"/>
          <p:cNvSpPr>
            <a:spLocks noGrp="1"/>
          </p:cNvSpPr>
          <p:nvPr>
            <p:ph type="sldNum" sz="quarter" idx="5"/>
          </p:nvPr>
        </p:nvSpPr>
        <p:spPr/>
        <p:txBody>
          <a:bodyPr/>
          <a:lstStyle/>
          <a:p>
            <a:fld id="{26CC1C3F-B9A9-4123-A0D2-7BF773CE5206}" type="slidenum">
              <a:rPr lang="tr-TR" smtClean="0"/>
              <a:t>5</a:t>
            </a:fld>
            <a:endParaRPr lang="tr-TR"/>
          </a:p>
        </p:txBody>
      </p:sp>
    </p:spTree>
    <p:extLst>
      <p:ext uri="{BB962C8B-B14F-4D97-AF65-F5344CB8AC3E}">
        <p14:creationId xmlns:p14="http://schemas.microsoft.com/office/powerpoint/2010/main" val="57859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u="sng" kern="1800" spc="-75" dirty="0" err="1">
                <a:solidFill>
                  <a:srgbClr val="FF0000"/>
                </a:solidFill>
                <a:effectLst/>
                <a:latin typeface="Gotham Narrow SSm"/>
                <a:ea typeface="Times New Roman" panose="02020603050405020304" pitchFamily="18" charset="0"/>
                <a:cs typeface="Times New Roman" panose="02020603050405020304" pitchFamily="18" charset="0"/>
              </a:rPr>
              <a:t>Soichiro</a:t>
            </a:r>
            <a:r>
              <a:rPr lang="tr-TR" sz="1200" u="sng" kern="1800" spc="-75" dirty="0">
                <a:solidFill>
                  <a:srgbClr val="2C3E50"/>
                </a:solidFill>
                <a:effectLst/>
                <a:latin typeface="Gotham Narrow SSm"/>
                <a:ea typeface="Times New Roman" panose="02020603050405020304" pitchFamily="18" charset="0"/>
                <a:cs typeface="Times New Roman" panose="02020603050405020304" pitchFamily="18" charset="0"/>
              </a:rPr>
              <a:t> </a:t>
            </a:r>
            <a:r>
              <a:rPr lang="tr-TR" sz="1200" b="1" u="sng" kern="1800" spc="-75" dirty="0">
                <a:solidFill>
                  <a:srgbClr val="FF0000"/>
                </a:solidFill>
                <a:effectLst/>
                <a:latin typeface="Gotham Narrow SSm"/>
                <a:ea typeface="Times New Roman" panose="02020603050405020304" pitchFamily="18" charset="0"/>
                <a:cs typeface="Times New Roman" panose="02020603050405020304" pitchFamily="18" charset="0"/>
              </a:rPr>
              <a:t>Honda</a:t>
            </a:r>
          </a:p>
          <a:p>
            <a:pPr marL="0" indent="0">
              <a:lnSpc>
                <a:spcPct val="120000"/>
              </a:lnSpc>
              <a:spcAft>
                <a:spcPts val="1500"/>
              </a:spcAft>
              <a:buNone/>
            </a:pPr>
            <a: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1938 yılında, Bay Honda henüz okulda öğrenciyken, sahip olduğu her şeyi bir küçük atölyeye yatırmış, Toyota şirketine satmak istediği için gece gündüz çalışmış, dirseklerine kadar yağlara batmış, o atölyede yatıp kalkmış, ama yaptıklarının Toyota standartlarına uymadığı söylenmiştir.</a:t>
            </a:r>
            <a:b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br>
            <a: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Aradan iki yıl daha geçtiğinde, Toyota ona hayalindeki anlaşmayı sunmuştur. Ama Japon hükümetinin savaşa hazırlığında olduğundan ona fabrikasını kurmak için ihtiyacı olan betonu ona vermemişlerdir. O da ekip arkadaşlarıyla birlikte, kendi betonlarını yapabilecekleri yeni bir süreç geliştirmiş ve fabrikasını öyle kurmuştur.</a:t>
            </a:r>
            <a:b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br>
            <a: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Savaş sırasında o fabrika iki kere bombalanmış, imalat tesislerinin önemli bölümleri mahvolmuştur. Ekibini toplamış, ABD ordusunun fırlatıp attığı benzin tenekelerini biriktirmeye koyulmuştur, çünkü niyeti o tenekeleri kendi imalatında hammadde olarak kullanmaktır. Savaş sırasında Japonya’da bu tür maddeler bulunmamaktadır. </a:t>
            </a:r>
          </a:p>
          <a:p>
            <a:pPr marL="0" indent="0">
              <a:lnSpc>
                <a:spcPct val="120000"/>
              </a:lnSpc>
              <a:spcAft>
                <a:spcPts val="1500"/>
              </a:spcAft>
              <a:buNone/>
            </a:pPr>
            <a: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Sonunda bütün bunları arkasında bıraktığında, bu sefer de bir deprem, fabrikasını yerle bir etmiştir. </a:t>
            </a:r>
            <a:b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br>
            <a: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Savaştan sonra Japonya’da korkunç bir benzin kıtlığı başlamıştır. Bay Honda ailesi için yiyecek alışverişine bile arabasıyla gidemez olmuştur. Sonunda çaresizlik içinde, bisikletine küçük bir motor takmıştır. Etrafından bu motor ilgi görmeye başlayınca Honda’nın elindeki motorlar tükenmiştir. O zaman, yeni icadı için motor yapacak bir fabrika kurmaya karar verdi, ama ne yazık ki elinde sermaye yoktur.</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500"/>
              </a:spcAft>
              <a:buNone/>
            </a:pPr>
            <a: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18.000 bisikletçi dükkanına birer mektup yazdı, icadının getireceği hareketlilikle Japonya’ya yeniden hayat verebileceklerini söylemiştir. İçlerinden 5.000 tanesi ona istediği sermayeyi vermeye razı oldu. Yine de, yaptığı motorlu bisikleti ancak azimli bisiklet severlere satabiliyordu, çünkü bunlar çok kocaman, çok ağır şeylerdi. Bunun üzerine son bir değişiklik daha yaptı. Çok daha hafif, küçük bir motorlu bisiklet modeli yarattı. </a:t>
            </a:r>
            <a:b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br>
            <a:r>
              <a:rPr lang="tr-TR" sz="360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Daha sonra motorlu bisikletlerini Avrupa ve Amerika’nın yeni kuşak çocuklarına yönelik olarak ihraç etmeye girişti. Yetmişli yıllarda da otomobilleriyle ortaya çıktı.</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3600" b="1" dirty="0">
              <a:solidFill>
                <a:srgbClr val="FF0000"/>
              </a:solidFill>
            </a:endParaRPr>
          </a:p>
          <a:p>
            <a:endParaRPr lang="tr-TR" dirty="0"/>
          </a:p>
        </p:txBody>
      </p:sp>
      <p:sp>
        <p:nvSpPr>
          <p:cNvPr id="4" name="Slayt Numarası Yer Tutucusu 3"/>
          <p:cNvSpPr>
            <a:spLocks noGrp="1"/>
          </p:cNvSpPr>
          <p:nvPr>
            <p:ph type="sldNum" sz="quarter" idx="5"/>
          </p:nvPr>
        </p:nvSpPr>
        <p:spPr/>
        <p:txBody>
          <a:bodyPr/>
          <a:lstStyle/>
          <a:p>
            <a:fld id="{26CC1C3F-B9A9-4123-A0D2-7BF773CE5206}" type="slidenum">
              <a:rPr lang="tr-TR" smtClean="0"/>
              <a:t>6</a:t>
            </a:fld>
            <a:endParaRPr lang="tr-TR"/>
          </a:p>
        </p:txBody>
      </p:sp>
    </p:spTree>
    <p:extLst>
      <p:ext uri="{BB962C8B-B14F-4D97-AF65-F5344CB8AC3E}">
        <p14:creationId xmlns:p14="http://schemas.microsoft.com/office/powerpoint/2010/main" val="383267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err="1">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HONDA’nın</a:t>
            </a:r>
            <a:r>
              <a:rPr lang="tr-TR" sz="1200" b="1"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 başarısı, bir tek adamın, koşullar ne olursa olsun, bir karara sürekli bağlı kalıp onu uygulamaktaki değeri ve gücü anlaması sayesinde gerçekleşmiştir. </a:t>
            </a:r>
          </a:p>
          <a:p>
            <a:r>
              <a:rPr lang="tr-TR" sz="1200" b="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Bugün Honda şirketi, ABD ve Japonya’da 100.000 kişi çalıştırmaktadır. Japonya’nın en büyük oto üreticilerinden biri sayılmaktadır. ABD içindeki satışları da </a:t>
            </a:r>
            <a:r>
              <a:rPr lang="tr-TR" sz="1200" b="0" dirty="0" err="1">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Toyoto’dan</a:t>
            </a:r>
            <a:r>
              <a:rPr lang="tr-TR" sz="1200" b="0"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 fazladır.</a:t>
            </a:r>
            <a:endParaRPr lang="tr-TR" b="0" dirty="0"/>
          </a:p>
        </p:txBody>
      </p:sp>
      <p:sp>
        <p:nvSpPr>
          <p:cNvPr id="4" name="Slayt Numarası Yer Tutucusu 3"/>
          <p:cNvSpPr>
            <a:spLocks noGrp="1"/>
          </p:cNvSpPr>
          <p:nvPr>
            <p:ph type="sldNum" sz="quarter" idx="5"/>
          </p:nvPr>
        </p:nvSpPr>
        <p:spPr/>
        <p:txBody>
          <a:bodyPr/>
          <a:lstStyle/>
          <a:p>
            <a:fld id="{26CC1C3F-B9A9-4123-A0D2-7BF773CE5206}" type="slidenum">
              <a:rPr lang="tr-TR" smtClean="0"/>
              <a:t>7</a:t>
            </a:fld>
            <a:endParaRPr lang="tr-TR"/>
          </a:p>
        </p:txBody>
      </p:sp>
    </p:spTree>
    <p:extLst>
      <p:ext uri="{BB962C8B-B14F-4D97-AF65-F5344CB8AC3E}">
        <p14:creationId xmlns:p14="http://schemas.microsoft.com/office/powerpoint/2010/main" val="118879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dirty="0">
                <a:solidFill>
                  <a:srgbClr val="C00000"/>
                </a:solidFill>
              </a:rPr>
              <a:t>SENİN HAYALİN NE?</a:t>
            </a:r>
            <a:endParaRPr lang="tr-TR" sz="1200" b="1" dirty="0">
              <a:solidFill>
                <a:srgbClr val="C00000"/>
              </a:solidFill>
            </a:endParaRPr>
          </a:p>
          <a:p>
            <a:r>
              <a:rPr lang="tr-TR" b="0" dirty="0"/>
              <a:t>Yaptığımız ilk derste herkes hayallerini düşünmüştü.</a:t>
            </a:r>
          </a:p>
          <a:p>
            <a:r>
              <a:rPr lang="tr-TR" b="0" dirty="0"/>
              <a:t>Hayallerimize ulaşabilmek için bugün çabalamalı ve gerektiği zamanlarda fedakarlıklarda bulunmalıyız.  </a:t>
            </a:r>
          </a:p>
          <a:p>
            <a:r>
              <a:rPr lang="tr-TR" b="0" dirty="0"/>
              <a:t>Geleceğimizi inşa edebilmek için geçmişte yaptıklarımız ya da yapmadıklarımız bize her zaman öncülük edecektir.</a:t>
            </a:r>
          </a:p>
          <a:p>
            <a:r>
              <a:rPr lang="tr-TR" dirty="0"/>
              <a:t>Öğrencilerin kendi hayalleri sorulur, isteyenlere söz hakkı verildikten sonra hayallerine ulaşabilmeleri için çabalamaları gerektiği üzerinde durulur. </a:t>
            </a:r>
          </a:p>
          <a:p>
            <a:r>
              <a:rPr lang="tr-TR" dirty="0"/>
              <a:t>Hayalimizin olması gerektiğinden ve hayalimize ulaşmak için elimizden gelen çabayı göstermemiz gerektiğinden bahsedilir. Hayalimizi belirler ve ona ulaşmak için yapabileceklerimizin farkında olursak yani gideceğimiz yolu belirlemiş olursak o yolda ilerlemek çok daha kolay olacaktır. </a:t>
            </a:r>
          </a:p>
        </p:txBody>
      </p:sp>
      <p:sp>
        <p:nvSpPr>
          <p:cNvPr id="4" name="Slayt Numarası Yer Tutucusu 3"/>
          <p:cNvSpPr>
            <a:spLocks noGrp="1"/>
          </p:cNvSpPr>
          <p:nvPr>
            <p:ph type="sldNum" sz="quarter" idx="5"/>
          </p:nvPr>
        </p:nvSpPr>
        <p:spPr/>
        <p:txBody>
          <a:bodyPr/>
          <a:lstStyle/>
          <a:p>
            <a:fld id="{26CC1C3F-B9A9-4123-A0D2-7BF773CE5206}" type="slidenum">
              <a:rPr lang="tr-TR" smtClean="0"/>
              <a:t>8</a:t>
            </a:fld>
            <a:endParaRPr lang="tr-TR"/>
          </a:p>
        </p:txBody>
      </p:sp>
    </p:spTree>
    <p:extLst>
      <p:ext uri="{BB962C8B-B14F-4D97-AF65-F5344CB8AC3E}">
        <p14:creationId xmlns:p14="http://schemas.microsoft.com/office/powerpoint/2010/main" val="424736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a:solidFill>
                  <a:srgbClr val="C00000"/>
                </a:solidFill>
                <a:latin typeface="Monotype Corsiva" panose="03010101010201010101" pitchFamily="66" charset="0"/>
              </a:rPr>
              <a:t>Zoru Hemen Yaparız, İmkansız Biraz Zaman Alır.</a:t>
            </a:r>
          </a:p>
          <a:p>
            <a:r>
              <a:rPr lang="tr-TR" b="0" i="0" dirty="0">
                <a:solidFill>
                  <a:srgbClr val="4D5156"/>
                </a:solidFill>
                <a:effectLst/>
                <a:latin typeface="arial" panose="020B0604020202020204" pitchFamily="34" charset="0"/>
              </a:rPr>
              <a:t>(</a:t>
            </a:r>
            <a:r>
              <a:rPr lang="tr-TR" b="0" i="0" dirty="0" err="1">
                <a:solidFill>
                  <a:srgbClr val="4D5156"/>
                </a:solidFill>
                <a:effectLst/>
                <a:latin typeface="arial" panose="020B0604020202020204" pitchFamily="34" charset="0"/>
              </a:rPr>
              <a:t>Fridtjof</a:t>
            </a:r>
            <a:r>
              <a:rPr lang="tr-TR" b="0" i="0" dirty="0">
                <a:solidFill>
                  <a:srgbClr val="4D5156"/>
                </a:solidFill>
                <a:effectLst/>
                <a:latin typeface="arial" panose="020B0604020202020204" pitchFamily="34" charset="0"/>
              </a:rPr>
              <a:t> </a:t>
            </a:r>
            <a:r>
              <a:rPr lang="tr-TR" b="0" i="0" dirty="0" err="1">
                <a:solidFill>
                  <a:srgbClr val="4D5156"/>
                </a:solidFill>
                <a:effectLst/>
                <a:latin typeface="arial" panose="020B0604020202020204" pitchFamily="34" charset="0"/>
              </a:rPr>
              <a:t>Nansen</a:t>
            </a:r>
            <a:r>
              <a:rPr lang="tr-TR" b="0" i="0" dirty="0">
                <a:solidFill>
                  <a:srgbClr val="4D5156"/>
                </a:solidFill>
                <a:effectLst/>
                <a:latin typeface="arial" panose="020B0604020202020204" pitchFamily="34" charset="0"/>
              </a:rPr>
              <a:t>, 10 Ekim 1861 - 13 Mayıs 1930 tarihleri arasında yaşamış, o zamanki adı </a:t>
            </a:r>
            <a:r>
              <a:rPr lang="tr-TR" b="0" i="0" dirty="0" err="1">
                <a:solidFill>
                  <a:srgbClr val="4D5156"/>
                </a:solidFill>
                <a:effectLst/>
                <a:latin typeface="arial" panose="020B0604020202020204" pitchFamily="34" charset="0"/>
              </a:rPr>
              <a:t>Christiania</a:t>
            </a:r>
            <a:r>
              <a:rPr lang="tr-TR" b="0" i="0" dirty="0">
                <a:solidFill>
                  <a:srgbClr val="4D5156"/>
                </a:solidFill>
                <a:effectLst/>
                <a:latin typeface="arial" panose="020B0604020202020204" pitchFamily="34" charset="0"/>
              </a:rPr>
              <a:t> olan Oslo doğumlu ünlü gezgin, bilim insanı ve diplomattır. Milletler Cemiyeti'ndeki çalışmaları ile 1922'de Nobel Barış Ödülü'nü almıştır. )</a:t>
            </a:r>
          </a:p>
        </p:txBody>
      </p:sp>
      <p:sp>
        <p:nvSpPr>
          <p:cNvPr id="4" name="Slayt Numarası Yer Tutucusu 3"/>
          <p:cNvSpPr>
            <a:spLocks noGrp="1"/>
          </p:cNvSpPr>
          <p:nvPr>
            <p:ph type="sldNum" sz="quarter" idx="5"/>
          </p:nvPr>
        </p:nvSpPr>
        <p:spPr/>
        <p:txBody>
          <a:bodyPr/>
          <a:lstStyle/>
          <a:p>
            <a:fld id="{26CC1C3F-B9A9-4123-A0D2-7BF773CE5206}" type="slidenum">
              <a:rPr lang="tr-TR" smtClean="0"/>
              <a:t>9</a:t>
            </a:fld>
            <a:endParaRPr lang="tr-TR"/>
          </a:p>
        </p:txBody>
      </p:sp>
    </p:spTree>
    <p:extLst>
      <p:ext uri="{BB962C8B-B14F-4D97-AF65-F5344CB8AC3E}">
        <p14:creationId xmlns:p14="http://schemas.microsoft.com/office/powerpoint/2010/main" val="380296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01EC27-CD67-4CF5-8ED4-4B1FDC31C68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8ADC364-F06F-4C0E-917F-0AA14912A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F6F550F-2A5B-438C-81F1-C76653A971F8}"/>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5" name="Alt Bilgi Yer Tutucusu 4">
            <a:extLst>
              <a:ext uri="{FF2B5EF4-FFF2-40B4-BE49-F238E27FC236}">
                <a16:creationId xmlns:a16="http://schemas.microsoft.com/office/drawing/2014/main" id="{23BF7106-4111-40F2-93FB-D2CB1995EBF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608C36C-F143-4CDB-AAAD-9292C87205BE}"/>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116623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929FB5-CAA0-4F1B-9619-DB36521ABDA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85FDD65-AE3D-4380-A665-EDCB0F904BE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CF5E593-5F4B-4372-A137-3869AC07FE67}"/>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5" name="Alt Bilgi Yer Tutucusu 4">
            <a:extLst>
              <a:ext uri="{FF2B5EF4-FFF2-40B4-BE49-F238E27FC236}">
                <a16:creationId xmlns:a16="http://schemas.microsoft.com/office/drawing/2014/main" id="{9568DECD-BBD3-4E1C-A976-C92E5C2C57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BB1F4FB-DF67-4B20-A236-B91744F90EE8}"/>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341470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E2062B5-6F2A-40DF-9184-27F167B8547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9D1E775-A0DA-4634-B97E-664EDDE6895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457374-5EEA-477E-9A7C-D0D623E3F32F}"/>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5" name="Alt Bilgi Yer Tutucusu 4">
            <a:extLst>
              <a:ext uri="{FF2B5EF4-FFF2-40B4-BE49-F238E27FC236}">
                <a16:creationId xmlns:a16="http://schemas.microsoft.com/office/drawing/2014/main" id="{17C4C961-6972-4D08-91A2-9A6F233F8C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DCD35A-C441-4E0A-9D65-B28B23BB9DBF}"/>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429402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250B10-8F3A-43EA-B1B6-4E6257AC650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78655F7-22CC-433A-BF24-379AA188E64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34159C-8BA9-4705-86C0-98971D0589A1}"/>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5" name="Alt Bilgi Yer Tutucusu 4">
            <a:extLst>
              <a:ext uri="{FF2B5EF4-FFF2-40B4-BE49-F238E27FC236}">
                <a16:creationId xmlns:a16="http://schemas.microsoft.com/office/drawing/2014/main" id="{4CE900CB-6FEA-4362-A3D8-BEE0754898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EB4CA03-4625-4F85-96A8-24DE2D181981}"/>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295041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8EF9F4-5101-4976-889B-4C9F3653B78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A9C5668-BEEE-4622-8ADC-9E7F0EBE44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17F90B0-0191-45A6-AB7C-9772347999A6}"/>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5" name="Alt Bilgi Yer Tutucusu 4">
            <a:extLst>
              <a:ext uri="{FF2B5EF4-FFF2-40B4-BE49-F238E27FC236}">
                <a16:creationId xmlns:a16="http://schemas.microsoft.com/office/drawing/2014/main" id="{73E58DD9-881F-401C-94BC-3921E563697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8116977-3D61-4A40-9D45-CDBA276533B1}"/>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256240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68AF1A-5B48-4BC3-8EE2-B0FDADE3614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C6EF915-A02E-40B7-AF0B-96795CA3DD2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6B7D2C0-86C5-457F-8E78-AC26C4A9A6F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A948374-F044-41D8-987D-10FC49D0D29D}"/>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6" name="Alt Bilgi Yer Tutucusu 5">
            <a:extLst>
              <a:ext uri="{FF2B5EF4-FFF2-40B4-BE49-F238E27FC236}">
                <a16:creationId xmlns:a16="http://schemas.microsoft.com/office/drawing/2014/main" id="{27312019-FCD7-4691-8A0E-2A12A678484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21F91DC-2ABF-4149-8262-CEAE99C8F8C3}"/>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53359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F7E80C-EF88-49A0-B62C-E09822F929C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A9A4342-3630-447A-8F89-078E5A42A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463580C-3CBC-4943-8A56-6EF25F48394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D88799B-D44A-40DC-9714-6AA6546EE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85E3453-8E37-4F70-8480-8E54D6443851}"/>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9F31A1B-9DDD-4385-8597-283C2376FEDC}"/>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8" name="Alt Bilgi Yer Tutucusu 7">
            <a:extLst>
              <a:ext uri="{FF2B5EF4-FFF2-40B4-BE49-F238E27FC236}">
                <a16:creationId xmlns:a16="http://schemas.microsoft.com/office/drawing/2014/main" id="{A2C605BB-5EBC-4EB9-8525-EB3B98B099D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421B9FF-21C1-4532-ACE9-83FB3BA84A1C}"/>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418855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34C4C6-25DF-4D59-864C-08D33BA7E68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6E70E34-8D6A-479F-B723-FCB8E5E070DD}"/>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4" name="Alt Bilgi Yer Tutucusu 3">
            <a:extLst>
              <a:ext uri="{FF2B5EF4-FFF2-40B4-BE49-F238E27FC236}">
                <a16:creationId xmlns:a16="http://schemas.microsoft.com/office/drawing/2014/main" id="{8F0FD46C-9E20-4A8F-BA32-F4F01CC13A7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0CFF2B8-3EFA-4687-AAEF-9A9CF5E68E81}"/>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347763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4D043E2-5BA3-4EB3-BFF1-AB796A1DFE9C}"/>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3" name="Alt Bilgi Yer Tutucusu 2">
            <a:extLst>
              <a:ext uri="{FF2B5EF4-FFF2-40B4-BE49-F238E27FC236}">
                <a16:creationId xmlns:a16="http://schemas.microsoft.com/office/drawing/2014/main" id="{452A86C7-CB83-4166-8C5F-C89E0FF06CA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0F305D6-3E4E-4799-A02A-CD26CB9923A0}"/>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214937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2C5AEE-B4EC-4029-BA33-E706C5CB4D6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D0CBEA6-0996-4B2C-AD06-4604309334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8F46D9B-71A3-4CE4-AC2F-F3FC8D282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92BFF60-81AF-4F60-8351-24B189EB6FF0}"/>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6" name="Alt Bilgi Yer Tutucusu 5">
            <a:extLst>
              <a:ext uri="{FF2B5EF4-FFF2-40B4-BE49-F238E27FC236}">
                <a16:creationId xmlns:a16="http://schemas.microsoft.com/office/drawing/2014/main" id="{80C27781-500B-4FF0-8B92-58518E54377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D5A925E-09FE-4F3B-8A24-F76C08EFA9A7}"/>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44266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58732F-EBB4-4FB3-88CC-F24AFD1D2AD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A0522E9-DAB2-4B40-B345-05CFE4C11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BF7A0F79-2560-42C3-A489-F32966D6F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F4C6704-57D9-4654-807D-63B758F95B38}"/>
              </a:ext>
            </a:extLst>
          </p:cNvPr>
          <p:cNvSpPr>
            <a:spLocks noGrp="1"/>
          </p:cNvSpPr>
          <p:nvPr>
            <p:ph type="dt" sz="half" idx="10"/>
          </p:nvPr>
        </p:nvSpPr>
        <p:spPr/>
        <p:txBody>
          <a:bodyPr/>
          <a:lstStyle/>
          <a:p>
            <a:fld id="{B14A1C11-0894-4AAD-9B11-C30C55A4B113}" type="datetimeFigureOut">
              <a:rPr lang="tr-TR" smtClean="0"/>
              <a:t>24.03.2021</a:t>
            </a:fld>
            <a:endParaRPr lang="tr-TR"/>
          </a:p>
        </p:txBody>
      </p:sp>
      <p:sp>
        <p:nvSpPr>
          <p:cNvPr id="6" name="Alt Bilgi Yer Tutucusu 5">
            <a:extLst>
              <a:ext uri="{FF2B5EF4-FFF2-40B4-BE49-F238E27FC236}">
                <a16:creationId xmlns:a16="http://schemas.microsoft.com/office/drawing/2014/main" id="{C50DDA93-32F6-4092-B965-8FBD47ED0C7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AB93368-AB1A-467C-8299-ECB544DA3BB8}"/>
              </a:ext>
            </a:extLst>
          </p:cNvPr>
          <p:cNvSpPr>
            <a:spLocks noGrp="1"/>
          </p:cNvSpPr>
          <p:nvPr>
            <p:ph type="sldNum" sz="quarter" idx="12"/>
          </p:nvPr>
        </p:nvSpPr>
        <p:spPr/>
        <p:txBody>
          <a:bodyPr/>
          <a:lstStyle/>
          <a:p>
            <a:fld id="{B4A704A0-2C1B-44B1-BCA1-12BA9919A202}" type="slidenum">
              <a:rPr lang="tr-TR" smtClean="0"/>
              <a:t>‹#›</a:t>
            </a:fld>
            <a:endParaRPr lang="tr-TR"/>
          </a:p>
        </p:txBody>
      </p:sp>
    </p:spTree>
    <p:extLst>
      <p:ext uri="{BB962C8B-B14F-4D97-AF65-F5344CB8AC3E}">
        <p14:creationId xmlns:p14="http://schemas.microsoft.com/office/powerpoint/2010/main" val="119956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B25B434-E153-4C88-95DF-E1BC03B00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9AD0170-5A5F-4EA2-9C03-58720A36D3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24B2132-A69A-4855-9EF2-C04338EC9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A1C11-0894-4AAD-9B11-C30C55A4B113}" type="datetimeFigureOut">
              <a:rPr lang="tr-TR" smtClean="0"/>
              <a:t>24.03.2021</a:t>
            </a:fld>
            <a:endParaRPr lang="tr-TR"/>
          </a:p>
        </p:txBody>
      </p:sp>
      <p:sp>
        <p:nvSpPr>
          <p:cNvPr id="5" name="Alt Bilgi Yer Tutucusu 4">
            <a:extLst>
              <a:ext uri="{FF2B5EF4-FFF2-40B4-BE49-F238E27FC236}">
                <a16:creationId xmlns:a16="http://schemas.microsoft.com/office/drawing/2014/main" id="{5376364B-68A8-4972-B6CC-60B8DAD1C7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C6EC494-3A73-4703-80E1-64DA87812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704A0-2C1B-44B1-BCA1-12BA9919A202}" type="slidenum">
              <a:rPr lang="tr-TR" smtClean="0"/>
              <a:t>‹#›</a:t>
            </a:fld>
            <a:endParaRPr lang="tr-TR"/>
          </a:p>
        </p:txBody>
      </p:sp>
    </p:spTree>
    <p:extLst>
      <p:ext uri="{BB962C8B-B14F-4D97-AF65-F5344CB8AC3E}">
        <p14:creationId xmlns:p14="http://schemas.microsoft.com/office/powerpoint/2010/main" val="2327739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ök, açık hava, bulutlu, bulutlar içeren bir resim&#10;&#10;Açıklama otomatik olarak oluşturuldu">
            <a:extLst>
              <a:ext uri="{FF2B5EF4-FFF2-40B4-BE49-F238E27FC236}">
                <a16:creationId xmlns:a16="http://schemas.microsoft.com/office/drawing/2014/main" id="{7DC764F9-17EF-4510-B065-D8AC6E08858A}"/>
              </a:ext>
            </a:extLst>
          </p:cNvPr>
          <p:cNvPicPr>
            <a:picLocks noChangeAspect="1"/>
          </p:cNvPicPr>
          <p:nvPr/>
        </p:nvPicPr>
        <p:blipFill rotWithShape="1">
          <a:blip r:embed="rId3"/>
          <a:srcRect/>
          <a:stretch/>
        </p:blipFill>
        <p:spPr>
          <a:xfrm>
            <a:off x="-3047" y="10"/>
            <a:ext cx="12191999" cy="6857990"/>
          </a:xfrm>
          <a:prstGeom prst="rect">
            <a:avLst/>
          </a:prstGeom>
        </p:spPr>
      </p:pic>
      <p:sp>
        <p:nvSpPr>
          <p:cNvPr id="17"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1">
            <a:extLst>
              <a:ext uri="{FF2B5EF4-FFF2-40B4-BE49-F238E27FC236}">
                <a16:creationId xmlns:a16="http://schemas.microsoft.com/office/drawing/2014/main" id="{E6FFD040-8E2F-498A-9CA2-64B0C385B459}"/>
              </a:ext>
            </a:extLst>
          </p:cNvPr>
          <p:cNvSpPr txBox="1">
            <a:spLocks/>
          </p:cNvSpPr>
          <p:nvPr/>
        </p:nvSpPr>
        <p:spPr>
          <a:xfrm>
            <a:off x="-845206" y="1641611"/>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200" b="1" dirty="0">
                <a:solidFill>
                  <a:srgbClr val="FFFFFF"/>
                </a:solidFill>
              </a:rPr>
              <a:t>KENDİME NOT:</a:t>
            </a:r>
            <a:br>
              <a:rPr lang="en-US" sz="5200" b="1" dirty="0">
                <a:solidFill>
                  <a:srgbClr val="FFFFFF"/>
                </a:solidFill>
              </a:rPr>
            </a:br>
            <a:r>
              <a:rPr lang="tr-TR" sz="5200" b="1" dirty="0">
                <a:solidFill>
                  <a:srgbClr val="FFFFFF"/>
                </a:solidFill>
              </a:rPr>
              <a:t>‘</a:t>
            </a:r>
            <a:r>
              <a:rPr lang="en-US" sz="5200" b="1" i="1" dirty="0">
                <a:solidFill>
                  <a:srgbClr val="FFFFFF"/>
                </a:solidFill>
              </a:rPr>
              <a:t>HAYALLERİN VAR </a:t>
            </a:r>
            <a:endParaRPr lang="tr-TR" sz="5200" b="1" i="1" dirty="0">
              <a:solidFill>
                <a:srgbClr val="FFFFFF"/>
              </a:solidFill>
            </a:endParaRPr>
          </a:p>
          <a:p>
            <a:pPr algn="ctr">
              <a:spcAft>
                <a:spcPts val="600"/>
              </a:spcAft>
            </a:pPr>
            <a:r>
              <a:rPr lang="en-US" sz="5200" b="1" i="1" dirty="0">
                <a:solidFill>
                  <a:srgbClr val="FFFFFF"/>
                </a:solidFill>
              </a:rPr>
              <a:t>GERÇEKLEŞTİR</a:t>
            </a:r>
            <a:r>
              <a:rPr lang="tr-TR" sz="5200" b="1" i="1" dirty="0">
                <a:solidFill>
                  <a:srgbClr val="FFFFFF"/>
                </a:solidFill>
              </a:rPr>
              <a:t>’.</a:t>
            </a:r>
            <a:endParaRPr lang="en-US" sz="5200" b="1" i="1" dirty="0">
              <a:solidFill>
                <a:srgbClr val="FFFFFF"/>
              </a:solidFill>
            </a:endParaRPr>
          </a:p>
        </p:txBody>
      </p:sp>
      <p:pic>
        <p:nvPicPr>
          <p:cNvPr id="2" name="Resim 1" descr="metin içeren bir resim&#10;&#10;Açıklama otomatik olarak oluşturuldu">
            <a:extLst>
              <a:ext uri="{FF2B5EF4-FFF2-40B4-BE49-F238E27FC236}">
                <a16:creationId xmlns:a16="http://schemas.microsoft.com/office/drawing/2014/main" id="{FC86A3E7-430C-4689-93FE-E509FA8C7104}"/>
              </a:ext>
            </a:extLst>
          </p:cNvPr>
          <p:cNvPicPr>
            <a:picLocks noChangeAspect="1"/>
          </p:cNvPicPr>
          <p:nvPr/>
        </p:nvPicPr>
        <p:blipFill>
          <a:blip r:embed="rId4"/>
          <a:stretch>
            <a:fillRect/>
          </a:stretch>
        </p:blipFill>
        <p:spPr>
          <a:xfrm>
            <a:off x="0" y="0"/>
            <a:ext cx="2139716" cy="1069858"/>
          </a:xfrm>
          <a:prstGeom prst="rect">
            <a:avLst/>
          </a:prstGeom>
        </p:spPr>
      </p:pic>
      <p:pic>
        <p:nvPicPr>
          <p:cNvPr id="3" name="Resim 2">
            <a:extLst>
              <a:ext uri="{FF2B5EF4-FFF2-40B4-BE49-F238E27FC236}">
                <a16:creationId xmlns:a16="http://schemas.microsoft.com/office/drawing/2014/main" id="{ADA69AB7-E516-493F-89F2-7D7D4A808F2C}"/>
              </a:ext>
            </a:extLst>
          </p:cNvPr>
          <p:cNvPicPr>
            <a:picLocks noChangeAspect="1"/>
          </p:cNvPicPr>
          <p:nvPr/>
        </p:nvPicPr>
        <p:blipFill>
          <a:blip r:embed="rId5"/>
          <a:stretch>
            <a:fillRect/>
          </a:stretch>
        </p:blipFill>
        <p:spPr>
          <a:xfrm>
            <a:off x="10766193" y="0"/>
            <a:ext cx="1425807" cy="1361965"/>
          </a:xfrm>
          <a:prstGeom prst="rect">
            <a:avLst/>
          </a:prstGeom>
        </p:spPr>
      </p:pic>
    </p:spTree>
    <p:extLst>
      <p:ext uri="{BB962C8B-B14F-4D97-AF65-F5344CB8AC3E}">
        <p14:creationId xmlns:p14="http://schemas.microsoft.com/office/powerpoint/2010/main" val="117424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descr="metin içeren bir resim&#10;&#10;Açıklama otomatik olarak oluşturuldu">
            <a:extLst>
              <a:ext uri="{FF2B5EF4-FFF2-40B4-BE49-F238E27FC236}">
                <a16:creationId xmlns:a16="http://schemas.microsoft.com/office/drawing/2014/main" id="{1EB61DF4-9DF0-4E86-9A43-9B207301E8DA}"/>
              </a:ext>
            </a:extLst>
          </p:cNvPr>
          <p:cNvPicPr>
            <a:picLocks noChangeAspect="1"/>
          </p:cNvPicPr>
          <p:nvPr/>
        </p:nvPicPr>
        <p:blipFill>
          <a:blip r:embed="rId3"/>
          <a:stretch>
            <a:fillRect/>
          </a:stretch>
        </p:blipFill>
        <p:spPr>
          <a:xfrm>
            <a:off x="643467" y="598284"/>
            <a:ext cx="10905066" cy="5452535"/>
          </a:xfrm>
          <a:prstGeom prst="rect">
            <a:avLst/>
          </a:prstGeom>
        </p:spPr>
      </p:pic>
      <p:pic>
        <p:nvPicPr>
          <p:cNvPr id="1026" name="Picture 2" descr="Twitter partisi kursunlar, amblemi Twitter kuşu olsun - Son Dakika">
            <a:extLst>
              <a:ext uri="{FF2B5EF4-FFF2-40B4-BE49-F238E27FC236}">
                <a16:creationId xmlns:a16="http://schemas.microsoft.com/office/drawing/2014/main" id="{5956B025-7FC4-4426-9DA6-D0360E22F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36113" y="6104742"/>
            <a:ext cx="1221187" cy="6849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an Z'ye Instagram - Vargonen Blog">
            <a:extLst>
              <a:ext uri="{FF2B5EF4-FFF2-40B4-BE49-F238E27FC236}">
                <a16:creationId xmlns:a16="http://schemas.microsoft.com/office/drawing/2014/main" id="{E383FE90-0F0D-4AF3-84A6-F38A1378A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364161" y="6140556"/>
            <a:ext cx="734572" cy="72883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1D8D59C-14E1-4178-B4D4-3D705AA057CD}"/>
              </a:ext>
            </a:extLst>
          </p:cNvPr>
          <p:cNvSpPr txBox="1"/>
          <p:nvPr/>
        </p:nvSpPr>
        <p:spPr>
          <a:xfrm>
            <a:off x="5557300" y="6212587"/>
            <a:ext cx="156607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err="1">
                <a:ln>
                  <a:noFill/>
                </a:ln>
                <a:solidFill>
                  <a:srgbClr val="002060"/>
                </a:solidFill>
                <a:effectLst/>
                <a:uLnTx/>
                <a:uFillTx/>
                <a:latin typeface="Calibri" panose="020F0502020204030204"/>
                <a:ea typeface="+mn-ea"/>
                <a:cs typeface="+mn-cs"/>
              </a:rPr>
              <a:t>seyvakfi</a:t>
            </a:r>
            <a:endParaRPr kumimoji="0" lang="tr-TR"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id="{8DDFB530-C7A7-4AC4-992F-89D0642D8228}"/>
              </a:ext>
            </a:extLst>
          </p:cNvPr>
          <p:cNvPicPr>
            <a:picLocks noChangeAspect="1"/>
          </p:cNvPicPr>
          <p:nvPr/>
        </p:nvPicPr>
        <p:blipFill>
          <a:blip r:embed="rId6"/>
          <a:stretch>
            <a:fillRect/>
          </a:stretch>
        </p:blipFill>
        <p:spPr>
          <a:xfrm>
            <a:off x="11152625" y="5766530"/>
            <a:ext cx="1032607" cy="986371"/>
          </a:xfrm>
          <a:prstGeom prst="rect">
            <a:avLst/>
          </a:prstGeom>
        </p:spPr>
      </p:pic>
      <p:pic>
        <p:nvPicPr>
          <p:cNvPr id="3" name="Resim 2">
            <a:extLst>
              <a:ext uri="{FF2B5EF4-FFF2-40B4-BE49-F238E27FC236}">
                <a16:creationId xmlns:a16="http://schemas.microsoft.com/office/drawing/2014/main" id="{2370CD45-E1D0-4D7E-A5DA-C587C37E6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541393"/>
            <a:ext cx="1117086" cy="1342387"/>
          </a:xfrm>
          <a:prstGeom prst="rect">
            <a:avLst/>
          </a:prstGeom>
        </p:spPr>
      </p:pic>
    </p:spTree>
    <p:extLst>
      <p:ext uri="{BB962C8B-B14F-4D97-AF65-F5344CB8AC3E}">
        <p14:creationId xmlns:p14="http://schemas.microsoft.com/office/powerpoint/2010/main" val="25751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0413458-F0B4-4954-9B01-7343CB4CA4B8}"/>
              </a:ext>
            </a:extLst>
          </p:cNvPr>
          <p:cNvPicPr>
            <a:picLocks noChangeAspect="1"/>
          </p:cNvPicPr>
          <p:nvPr/>
        </p:nvPicPr>
        <p:blipFill>
          <a:blip r:embed="rId3"/>
          <a:stretch>
            <a:fillRect/>
          </a:stretch>
        </p:blipFill>
        <p:spPr>
          <a:xfrm>
            <a:off x="1766275" y="143334"/>
            <a:ext cx="8358225" cy="6575909"/>
          </a:xfrm>
          <a:prstGeom prst="rect">
            <a:avLst/>
          </a:prstGeom>
        </p:spPr>
      </p:pic>
      <p:sp>
        <p:nvSpPr>
          <p:cNvPr id="13" name="Metin kutusu 12">
            <a:extLst>
              <a:ext uri="{FF2B5EF4-FFF2-40B4-BE49-F238E27FC236}">
                <a16:creationId xmlns:a16="http://schemas.microsoft.com/office/drawing/2014/main" id="{8DCFE1DC-8FCF-4665-B4EE-7E124AAEDA3F}"/>
              </a:ext>
            </a:extLst>
          </p:cNvPr>
          <p:cNvSpPr txBox="1"/>
          <p:nvPr/>
        </p:nvSpPr>
        <p:spPr>
          <a:xfrm>
            <a:off x="4253286" y="1731932"/>
            <a:ext cx="3384202" cy="22510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Dosyadaki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videoyu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rPr>
              <a:t> izleyelim.</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69F12A5F-1AB8-496D-A187-F48D7CD888D4}"/>
              </a:ext>
            </a:extLst>
          </p:cNvPr>
          <p:cNvPicPr>
            <a:picLocks noChangeAspect="1"/>
          </p:cNvPicPr>
          <p:nvPr/>
        </p:nvPicPr>
        <p:blipFill>
          <a:blip r:embed="rId4"/>
          <a:stretch>
            <a:fillRect/>
          </a:stretch>
        </p:blipFill>
        <p:spPr>
          <a:xfrm>
            <a:off x="187388" y="175336"/>
            <a:ext cx="5919216" cy="539496"/>
          </a:xfrm>
          <a:prstGeom prst="rect">
            <a:avLst/>
          </a:prstGeom>
        </p:spPr>
      </p:pic>
      <p:pic>
        <p:nvPicPr>
          <p:cNvPr id="6" name="Resim 5">
            <a:extLst>
              <a:ext uri="{FF2B5EF4-FFF2-40B4-BE49-F238E27FC236}">
                <a16:creationId xmlns:a16="http://schemas.microsoft.com/office/drawing/2014/main" id="{7AC61D13-35F5-4F9C-A397-AB4B70D4DCD9}"/>
              </a:ext>
            </a:extLst>
          </p:cNvPr>
          <p:cNvPicPr>
            <a:picLocks noChangeAspect="1"/>
          </p:cNvPicPr>
          <p:nvPr/>
        </p:nvPicPr>
        <p:blipFill>
          <a:blip r:embed="rId5"/>
          <a:stretch>
            <a:fillRect/>
          </a:stretch>
        </p:blipFill>
        <p:spPr>
          <a:xfrm>
            <a:off x="11220401" y="5690212"/>
            <a:ext cx="971599" cy="1167788"/>
          </a:xfrm>
          <a:prstGeom prst="rect">
            <a:avLst/>
          </a:prstGeom>
        </p:spPr>
      </p:pic>
    </p:spTree>
    <p:extLst>
      <p:ext uri="{BB962C8B-B14F-4D97-AF65-F5344CB8AC3E}">
        <p14:creationId xmlns:p14="http://schemas.microsoft.com/office/powerpoint/2010/main" val="15854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18AA0B-9301-4B9F-B0FD-5AB894AB9F35}"/>
              </a:ext>
            </a:extLst>
          </p:cNvPr>
          <p:cNvSpPr txBox="1">
            <a:spLocks/>
          </p:cNvSpPr>
          <p:nvPr/>
        </p:nvSpPr>
        <p:spPr>
          <a:xfrm>
            <a:off x="1398627" y="1426418"/>
            <a:ext cx="6586491"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err="1">
                <a:solidFill>
                  <a:srgbClr val="C00000"/>
                </a:solidFill>
              </a:rPr>
              <a:t>Zorluklar</a:t>
            </a:r>
            <a:r>
              <a:rPr lang="en-US" sz="4100" b="1" dirty="0">
                <a:solidFill>
                  <a:srgbClr val="C00000"/>
                </a:solidFill>
              </a:rPr>
              <a:t> </a:t>
            </a:r>
            <a:r>
              <a:rPr lang="en-US" sz="4100" b="1" dirty="0" err="1">
                <a:solidFill>
                  <a:srgbClr val="C00000"/>
                </a:solidFill>
              </a:rPr>
              <a:t>Karşısında</a:t>
            </a:r>
            <a:r>
              <a:rPr lang="en-US" sz="4100" b="1" dirty="0">
                <a:solidFill>
                  <a:srgbClr val="C00000"/>
                </a:solidFill>
              </a:rPr>
              <a:t> </a:t>
            </a:r>
            <a:r>
              <a:rPr lang="en-US" sz="4100" b="1" dirty="0" err="1">
                <a:solidFill>
                  <a:srgbClr val="C00000"/>
                </a:solidFill>
              </a:rPr>
              <a:t>Tutumumuz</a:t>
            </a:r>
            <a:r>
              <a:rPr lang="en-US" sz="4100" b="1" dirty="0">
                <a:solidFill>
                  <a:srgbClr val="C00000"/>
                </a:solidFill>
              </a:rPr>
              <a:t> Ne </a:t>
            </a:r>
            <a:r>
              <a:rPr lang="en-US" sz="4100" b="1" dirty="0" err="1">
                <a:solidFill>
                  <a:srgbClr val="C00000"/>
                </a:solidFill>
              </a:rPr>
              <a:t>Oluyor</a:t>
            </a:r>
            <a:r>
              <a:rPr lang="en-US" sz="4100" b="1" dirty="0">
                <a:solidFill>
                  <a:srgbClr val="C00000"/>
                </a:solidFill>
              </a:rPr>
              <a:t>?</a:t>
            </a:r>
          </a:p>
        </p:txBody>
      </p:sp>
      <p:sp>
        <p:nvSpPr>
          <p:cNvPr id="3" name="Alt Başlık 4">
            <a:extLst>
              <a:ext uri="{FF2B5EF4-FFF2-40B4-BE49-F238E27FC236}">
                <a16:creationId xmlns:a16="http://schemas.microsoft.com/office/drawing/2014/main" id="{51565C55-B53D-48EB-80DD-BD89B8F48C86}"/>
              </a:ext>
            </a:extLst>
          </p:cNvPr>
          <p:cNvSpPr txBox="1">
            <a:spLocks/>
          </p:cNvSpPr>
          <p:nvPr/>
        </p:nvSpPr>
        <p:spPr>
          <a:xfrm>
            <a:off x="1398627" y="3429000"/>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14350">
              <a:buFont typeface="+mj-lt"/>
              <a:buAutoNum type="alphaUcPeriod"/>
            </a:pPr>
            <a:r>
              <a:rPr lang="en-US" b="1" dirty="0" err="1">
                <a:solidFill>
                  <a:srgbClr val="000000"/>
                </a:solidFill>
              </a:rPr>
              <a:t>Söylenmek</a:t>
            </a:r>
            <a:endParaRPr lang="en-US" b="1" dirty="0">
              <a:solidFill>
                <a:srgbClr val="000000"/>
              </a:solidFill>
            </a:endParaRPr>
          </a:p>
          <a:p>
            <a:pPr marL="571500" indent="-514350">
              <a:buFont typeface="+mj-lt"/>
              <a:buAutoNum type="alphaUcPeriod"/>
            </a:pPr>
            <a:r>
              <a:rPr lang="en-US" b="1" dirty="0" err="1">
                <a:solidFill>
                  <a:srgbClr val="000000"/>
                </a:solidFill>
              </a:rPr>
              <a:t>Başkasını</a:t>
            </a:r>
            <a:r>
              <a:rPr lang="en-US" b="1" dirty="0">
                <a:solidFill>
                  <a:srgbClr val="000000"/>
                </a:solidFill>
              </a:rPr>
              <a:t> </a:t>
            </a:r>
            <a:r>
              <a:rPr lang="en-US" b="1" dirty="0" err="1">
                <a:solidFill>
                  <a:srgbClr val="000000"/>
                </a:solidFill>
              </a:rPr>
              <a:t>suçlamak</a:t>
            </a:r>
            <a:endParaRPr lang="en-US" b="1" dirty="0">
              <a:solidFill>
                <a:srgbClr val="000000"/>
              </a:solidFill>
            </a:endParaRPr>
          </a:p>
          <a:p>
            <a:pPr marL="571500" indent="-514350">
              <a:buFont typeface="+mj-lt"/>
              <a:buAutoNum type="alphaUcPeriod"/>
            </a:pPr>
            <a:r>
              <a:rPr lang="en-US" b="1" dirty="0" err="1">
                <a:solidFill>
                  <a:srgbClr val="000000"/>
                </a:solidFill>
              </a:rPr>
              <a:t>Kendi</a:t>
            </a:r>
            <a:r>
              <a:rPr lang="en-US" b="1" dirty="0">
                <a:solidFill>
                  <a:srgbClr val="000000"/>
                </a:solidFill>
              </a:rPr>
              <a:t> </a:t>
            </a:r>
            <a:r>
              <a:rPr lang="en-US" b="1" dirty="0" err="1">
                <a:solidFill>
                  <a:srgbClr val="000000"/>
                </a:solidFill>
              </a:rPr>
              <a:t>içimize</a:t>
            </a:r>
            <a:r>
              <a:rPr lang="en-US" b="1" dirty="0">
                <a:solidFill>
                  <a:srgbClr val="000000"/>
                </a:solidFill>
              </a:rPr>
              <a:t> </a:t>
            </a:r>
            <a:r>
              <a:rPr lang="en-US" b="1" dirty="0" err="1">
                <a:solidFill>
                  <a:srgbClr val="000000"/>
                </a:solidFill>
              </a:rPr>
              <a:t>çekilmek</a:t>
            </a:r>
            <a:endParaRPr lang="en-US" b="1" dirty="0">
              <a:solidFill>
                <a:srgbClr val="000000"/>
              </a:solidFill>
            </a:endParaRPr>
          </a:p>
          <a:p>
            <a:pPr marL="571500" indent="-514350">
              <a:buFont typeface="+mj-lt"/>
              <a:buAutoNum type="alphaUcPeriod"/>
            </a:pPr>
            <a:r>
              <a:rPr lang="en-US" b="1" dirty="0" err="1">
                <a:solidFill>
                  <a:srgbClr val="000000"/>
                </a:solidFill>
              </a:rPr>
              <a:t>İsyan</a:t>
            </a:r>
            <a:r>
              <a:rPr lang="en-US" b="1" dirty="0">
                <a:solidFill>
                  <a:srgbClr val="000000"/>
                </a:solidFill>
              </a:rPr>
              <a:t> </a:t>
            </a:r>
            <a:r>
              <a:rPr lang="en-US" b="1" dirty="0" err="1">
                <a:solidFill>
                  <a:srgbClr val="000000"/>
                </a:solidFill>
              </a:rPr>
              <a:t>etmek</a:t>
            </a:r>
            <a:endParaRPr lang="en-US" b="1" dirty="0">
              <a:solidFill>
                <a:srgbClr val="000000"/>
              </a:solidFill>
            </a:endParaRPr>
          </a:p>
          <a:p>
            <a:pPr marL="571500" indent="-514350">
              <a:buFont typeface="+mj-lt"/>
              <a:buAutoNum type="alphaUcPeriod"/>
            </a:pPr>
            <a:r>
              <a:rPr lang="en-US" b="1" dirty="0" err="1">
                <a:solidFill>
                  <a:srgbClr val="000000"/>
                </a:solidFill>
              </a:rPr>
              <a:t>Mücadele</a:t>
            </a:r>
            <a:r>
              <a:rPr lang="en-US" b="1" dirty="0">
                <a:solidFill>
                  <a:srgbClr val="000000"/>
                </a:solidFill>
              </a:rPr>
              <a:t> </a:t>
            </a:r>
            <a:r>
              <a:rPr lang="en-US" b="1" dirty="0" err="1">
                <a:solidFill>
                  <a:srgbClr val="000000"/>
                </a:solidFill>
              </a:rPr>
              <a:t>etmek</a:t>
            </a:r>
            <a:endParaRPr lang="en-US" b="1" dirty="0">
              <a:solidFill>
                <a:srgbClr val="000000"/>
              </a:solidFill>
            </a:endParaRPr>
          </a:p>
        </p:txBody>
      </p:sp>
      <p:pic>
        <p:nvPicPr>
          <p:cNvPr id="4" name="Resim 3">
            <a:extLst>
              <a:ext uri="{FF2B5EF4-FFF2-40B4-BE49-F238E27FC236}">
                <a16:creationId xmlns:a16="http://schemas.microsoft.com/office/drawing/2014/main" id="{CC914978-EFA1-47D0-936C-5BE75DA7AD04}"/>
              </a:ext>
            </a:extLst>
          </p:cNvPr>
          <p:cNvPicPr>
            <a:picLocks noChangeAspect="1"/>
          </p:cNvPicPr>
          <p:nvPr/>
        </p:nvPicPr>
        <p:blipFill>
          <a:blip r:embed="rId3"/>
          <a:stretch>
            <a:fillRect/>
          </a:stretch>
        </p:blipFill>
        <p:spPr>
          <a:xfrm>
            <a:off x="187388" y="175336"/>
            <a:ext cx="5919216" cy="539496"/>
          </a:xfrm>
          <a:prstGeom prst="rect">
            <a:avLst/>
          </a:prstGeom>
        </p:spPr>
      </p:pic>
      <p:pic>
        <p:nvPicPr>
          <p:cNvPr id="5" name="Resim 4">
            <a:extLst>
              <a:ext uri="{FF2B5EF4-FFF2-40B4-BE49-F238E27FC236}">
                <a16:creationId xmlns:a16="http://schemas.microsoft.com/office/drawing/2014/main" id="{D3556F5A-59DC-4C84-9741-D73F455781C9}"/>
              </a:ext>
            </a:extLst>
          </p:cNvPr>
          <p:cNvPicPr>
            <a:picLocks noChangeAspect="1"/>
          </p:cNvPicPr>
          <p:nvPr/>
        </p:nvPicPr>
        <p:blipFill>
          <a:blip r:embed="rId4"/>
          <a:stretch>
            <a:fillRect/>
          </a:stretch>
        </p:blipFill>
        <p:spPr>
          <a:xfrm>
            <a:off x="10938294" y="5396430"/>
            <a:ext cx="1191747" cy="1432389"/>
          </a:xfrm>
          <a:prstGeom prst="rect">
            <a:avLst/>
          </a:prstGeom>
        </p:spPr>
      </p:pic>
      <p:sp>
        <p:nvSpPr>
          <p:cNvPr id="7" name="Metin kutusu 6">
            <a:extLst>
              <a:ext uri="{FF2B5EF4-FFF2-40B4-BE49-F238E27FC236}">
                <a16:creationId xmlns:a16="http://schemas.microsoft.com/office/drawing/2014/main" id="{E0879E2C-FA9A-45A2-8F00-7CEE649D5687}"/>
              </a:ext>
            </a:extLst>
          </p:cNvPr>
          <p:cNvSpPr txBox="1"/>
          <p:nvPr/>
        </p:nvSpPr>
        <p:spPr>
          <a:xfrm>
            <a:off x="6854337" y="3008665"/>
            <a:ext cx="467983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431800">
              <a:schemeClr val="accent1">
                <a:alpha val="40000"/>
              </a:schemeClr>
            </a:glow>
            <a:reflection stA="79000" endPos="65000" dir="5400000" sy="-100000" algn="bl" rotWithShape="0"/>
          </a:effectLst>
          <a:scene3d>
            <a:camera prst="orthographicFront">
              <a:rot lat="0" lon="0" rev="1200000"/>
            </a:camera>
            <a:lightRig rig="threePt" dir="t"/>
          </a:scene3d>
        </p:spPr>
        <p:txBody>
          <a:bodyPr wrap="square">
            <a:spAutoFit/>
          </a:bodyPr>
          <a:lstStyle/>
          <a:p>
            <a:pPr marL="57150"/>
            <a:r>
              <a:rPr lang="en-US" sz="4800" b="1" dirty="0" err="1">
                <a:solidFill>
                  <a:srgbClr val="002060"/>
                </a:solidFill>
                <a:latin typeface="Script MT Bold" panose="03040602040607080904" pitchFamily="66" charset="0"/>
              </a:rPr>
              <a:t>Mücadele</a:t>
            </a:r>
            <a:r>
              <a:rPr lang="en-US" sz="4800" b="1" dirty="0">
                <a:solidFill>
                  <a:srgbClr val="002060"/>
                </a:solidFill>
                <a:latin typeface="Script MT Bold" panose="03040602040607080904" pitchFamily="66" charset="0"/>
              </a:rPr>
              <a:t> </a:t>
            </a:r>
            <a:r>
              <a:rPr lang="en-US" sz="4800" b="1" dirty="0" err="1">
                <a:solidFill>
                  <a:srgbClr val="002060"/>
                </a:solidFill>
                <a:latin typeface="Script MT Bold" panose="03040602040607080904" pitchFamily="66" charset="0"/>
              </a:rPr>
              <a:t>etmek</a:t>
            </a:r>
            <a:endParaRPr lang="en-US" sz="4800" b="1" dirty="0">
              <a:solidFill>
                <a:srgbClr val="002060"/>
              </a:solidFill>
              <a:latin typeface="Script MT Bold" panose="03040602040607080904" pitchFamily="66" charset="0"/>
            </a:endParaRPr>
          </a:p>
        </p:txBody>
      </p:sp>
    </p:spTree>
    <p:extLst>
      <p:ext uri="{BB962C8B-B14F-4D97-AF65-F5344CB8AC3E}">
        <p14:creationId xmlns:p14="http://schemas.microsoft.com/office/powerpoint/2010/main" val="18866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C914978-EFA1-47D0-936C-5BE75DA7AD04}"/>
              </a:ext>
            </a:extLst>
          </p:cNvPr>
          <p:cNvPicPr>
            <a:picLocks noChangeAspect="1"/>
          </p:cNvPicPr>
          <p:nvPr/>
        </p:nvPicPr>
        <p:blipFill>
          <a:blip r:embed="rId3"/>
          <a:stretch>
            <a:fillRect/>
          </a:stretch>
        </p:blipFill>
        <p:spPr>
          <a:xfrm>
            <a:off x="187388" y="175336"/>
            <a:ext cx="5919216" cy="539496"/>
          </a:xfrm>
          <a:prstGeom prst="rect">
            <a:avLst/>
          </a:prstGeom>
        </p:spPr>
      </p:pic>
      <p:sp>
        <p:nvSpPr>
          <p:cNvPr id="6" name="Başlık 1">
            <a:extLst>
              <a:ext uri="{FF2B5EF4-FFF2-40B4-BE49-F238E27FC236}">
                <a16:creationId xmlns:a16="http://schemas.microsoft.com/office/drawing/2014/main" id="{81E0074C-64C5-44BE-B5B7-39253149B62F}"/>
              </a:ext>
            </a:extLst>
          </p:cNvPr>
          <p:cNvSpPr txBox="1">
            <a:spLocks/>
          </p:cNvSpPr>
          <p:nvPr/>
        </p:nvSpPr>
        <p:spPr>
          <a:xfrm>
            <a:off x="3157268" y="2164725"/>
            <a:ext cx="5877463" cy="388188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i="1" dirty="0">
                <a:solidFill>
                  <a:srgbClr val="C00000"/>
                </a:solidFill>
                <a:latin typeface="+mn-lt"/>
              </a:rPr>
              <a:t>Hayatımızdaki başarıları sevdiğimiz şeyler karşısındaki tutumlarımız değil, </a:t>
            </a:r>
            <a:br>
              <a:rPr lang="tr-TR" sz="3200" b="1" i="1" dirty="0">
                <a:solidFill>
                  <a:srgbClr val="C00000"/>
                </a:solidFill>
                <a:latin typeface="+mn-lt"/>
              </a:rPr>
            </a:br>
            <a:r>
              <a:rPr lang="tr-TR" sz="3200" b="1" i="1" dirty="0">
                <a:solidFill>
                  <a:srgbClr val="C00000"/>
                </a:solidFill>
                <a:latin typeface="+mn-lt"/>
              </a:rPr>
              <a:t>sevmesek de yapmak zorunda olduğumuz şeyler karşısındaki tutumlarımız belirleyecektir.</a:t>
            </a:r>
          </a:p>
        </p:txBody>
      </p:sp>
      <p:pic>
        <p:nvPicPr>
          <p:cNvPr id="7" name="Resim 6">
            <a:extLst>
              <a:ext uri="{FF2B5EF4-FFF2-40B4-BE49-F238E27FC236}">
                <a16:creationId xmlns:a16="http://schemas.microsoft.com/office/drawing/2014/main" id="{AEA6D6ED-D39D-4E4D-93F1-90D2D83973F4}"/>
              </a:ext>
            </a:extLst>
          </p:cNvPr>
          <p:cNvPicPr>
            <a:picLocks noChangeAspect="1"/>
          </p:cNvPicPr>
          <p:nvPr/>
        </p:nvPicPr>
        <p:blipFill>
          <a:blip r:embed="rId4"/>
          <a:stretch>
            <a:fillRect/>
          </a:stretch>
        </p:blipFill>
        <p:spPr>
          <a:xfrm>
            <a:off x="10610918" y="5365630"/>
            <a:ext cx="1425807" cy="1361965"/>
          </a:xfrm>
          <a:prstGeom prst="rect">
            <a:avLst/>
          </a:prstGeom>
        </p:spPr>
      </p:pic>
    </p:spTree>
    <p:extLst>
      <p:ext uri="{BB962C8B-B14F-4D97-AF65-F5344CB8AC3E}">
        <p14:creationId xmlns:p14="http://schemas.microsoft.com/office/powerpoint/2010/main" val="98029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Sonlandırıcı 3">
            <a:extLst>
              <a:ext uri="{FF2B5EF4-FFF2-40B4-BE49-F238E27FC236}">
                <a16:creationId xmlns:a16="http://schemas.microsoft.com/office/drawing/2014/main" id="{7669A5AA-51FB-4EDC-90FA-0C6F75D1BBDA}"/>
              </a:ext>
            </a:extLst>
          </p:cNvPr>
          <p:cNvSpPr/>
          <p:nvPr/>
        </p:nvSpPr>
        <p:spPr>
          <a:xfrm>
            <a:off x="3759853" y="1158573"/>
            <a:ext cx="4378853" cy="686476"/>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dirty="0"/>
          </a:p>
          <a:p>
            <a:pPr algn="ctr"/>
            <a:r>
              <a:rPr lang="tr-TR" sz="2400" b="1" dirty="0"/>
              <a:t>Yapmanız gerekeni yapın.</a:t>
            </a:r>
          </a:p>
          <a:p>
            <a:pPr algn="ctr"/>
            <a:endParaRPr lang="tr-TR" b="1" dirty="0"/>
          </a:p>
        </p:txBody>
      </p:sp>
      <p:sp>
        <p:nvSpPr>
          <p:cNvPr id="5" name="Akış Çizelgesi: Sonlandırıcı 4">
            <a:extLst>
              <a:ext uri="{FF2B5EF4-FFF2-40B4-BE49-F238E27FC236}">
                <a16:creationId xmlns:a16="http://schemas.microsoft.com/office/drawing/2014/main" id="{CD9D214E-AAAA-41F9-BAAF-5EF1EC532C25}"/>
              </a:ext>
            </a:extLst>
          </p:cNvPr>
          <p:cNvSpPr/>
          <p:nvPr/>
        </p:nvSpPr>
        <p:spPr>
          <a:xfrm>
            <a:off x="3092061" y="3086055"/>
            <a:ext cx="5531552" cy="732064"/>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a:p>
          <a:p>
            <a:pPr algn="ctr"/>
            <a:endParaRPr lang="tr-TR" b="1" dirty="0"/>
          </a:p>
          <a:p>
            <a:pPr algn="ctr"/>
            <a:r>
              <a:rPr lang="tr-TR" sz="2000" b="1" dirty="0"/>
              <a:t>Bunları yapılması gereken zamanda yapın</a:t>
            </a:r>
            <a:r>
              <a:rPr lang="tr-TR" b="1" dirty="0"/>
              <a:t>.</a:t>
            </a:r>
          </a:p>
          <a:p>
            <a:pPr algn="r"/>
            <a:endParaRPr lang="tr-TR" b="1" dirty="0"/>
          </a:p>
          <a:p>
            <a:pPr algn="r"/>
            <a:endParaRPr lang="tr-TR" b="1" dirty="0"/>
          </a:p>
        </p:txBody>
      </p:sp>
      <p:sp>
        <p:nvSpPr>
          <p:cNvPr id="6" name="Akış Çizelgesi: Sonlandırıcı 5">
            <a:extLst>
              <a:ext uri="{FF2B5EF4-FFF2-40B4-BE49-F238E27FC236}">
                <a16:creationId xmlns:a16="http://schemas.microsoft.com/office/drawing/2014/main" id="{4E23D573-0DC3-4234-AE23-8B071A14303C}"/>
              </a:ext>
            </a:extLst>
          </p:cNvPr>
          <p:cNvSpPr/>
          <p:nvPr/>
        </p:nvSpPr>
        <p:spPr>
          <a:xfrm>
            <a:off x="2621672" y="5034311"/>
            <a:ext cx="6472336" cy="68143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sz="2400" b="1" dirty="0"/>
          </a:p>
          <a:p>
            <a:pPr algn="ctr"/>
            <a:r>
              <a:rPr lang="tr-TR" sz="2400" b="1" dirty="0"/>
              <a:t>O anda isteseniz de istemeseniz de yapın.</a:t>
            </a:r>
          </a:p>
          <a:p>
            <a:pPr algn="ctr"/>
            <a:endParaRPr lang="tr-TR" sz="2400" b="1" dirty="0"/>
          </a:p>
        </p:txBody>
      </p:sp>
      <p:sp>
        <p:nvSpPr>
          <p:cNvPr id="11" name="Aşağı Ok 2">
            <a:extLst>
              <a:ext uri="{FF2B5EF4-FFF2-40B4-BE49-F238E27FC236}">
                <a16:creationId xmlns:a16="http://schemas.microsoft.com/office/drawing/2014/main" id="{56683C04-ACC5-4BC0-A1D6-C2B50DE819F3}"/>
              </a:ext>
            </a:extLst>
          </p:cNvPr>
          <p:cNvSpPr/>
          <p:nvPr/>
        </p:nvSpPr>
        <p:spPr>
          <a:xfrm>
            <a:off x="5621657" y="2129434"/>
            <a:ext cx="472359" cy="720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2">
            <a:extLst>
              <a:ext uri="{FF2B5EF4-FFF2-40B4-BE49-F238E27FC236}">
                <a16:creationId xmlns:a16="http://schemas.microsoft.com/office/drawing/2014/main" id="{0CA2EEDD-0E4E-43F2-B84E-C9C34EE48F30}"/>
              </a:ext>
            </a:extLst>
          </p:cNvPr>
          <p:cNvSpPr/>
          <p:nvPr/>
        </p:nvSpPr>
        <p:spPr>
          <a:xfrm>
            <a:off x="5621656" y="4090543"/>
            <a:ext cx="472359" cy="720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85AB01ED-E0FD-4B95-B9F5-F750B32F08BF}"/>
              </a:ext>
            </a:extLst>
          </p:cNvPr>
          <p:cNvPicPr>
            <a:picLocks noChangeAspect="1"/>
          </p:cNvPicPr>
          <p:nvPr/>
        </p:nvPicPr>
        <p:blipFill>
          <a:blip r:embed="rId3"/>
          <a:stretch>
            <a:fillRect/>
          </a:stretch>
        </p:blipFill>
        <p:spPr>
          <a:xfrm>
            <a:off x="187388" y="175336"/>
            <a:ext cx="5919216" cy="539496"/>
          </a:xfrm>
          <a:prstGeom prst="rect">
            <a:avLst/>
          </a:prstGeom>
        </p:spPr>
      </p:pic>
      <p:pic>
        <p:nvPicPr>
          <p:cNvPr id="9" name="Resim 8">
            <a:extLst>
              <a:ext uri="{FF2B5EF4-FFF2-40B4-BE49-F238E27FC236}">
                <a16:creationId xmlns:a16="http://schemas.microsoft.com/office/drawing/2014/main" id="{C10466C3-7E24-4041-8815-4C0C72A0F4A1}"/>
              </a:ext>
            </a:extLst>
          </p:cNvPr>
          <p:cNvPicPr>
            <a:picLocks noChangeAspect="1"/>
          </p:cNvPicPr>
          <p:nvPr/>
        </p:nvPicPr>
        <p:blipFill>
          <a:blip r:embed="rId4"/>
          <a:stretch>
            <a:fillRect/>
          </a:stretch>
        </p:blipFill>
        <p:spPr>
          <a:xfrm>
            <a:off x="10938294" y="5396430"/>
            <a:ext cx="1191747" cy="1432389"/>
          </a:xfrm>
          <a:prstGeom prst="rect">
            <a:avLst/>
          </a:prstGeom>
        </p:spPr>
      </p:pic>
    </p:spTree>
    <p:extLst>
      <p:ext uri="{BB962C8B-B14F-4D97-AF65-F5344CB8AC3E}">
        <p14:creationId xmlns:p14="http://schemas.microsoft.com/office/powerpoint/2010/main" val="248121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3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aşlık 1">
            <a:extLst>
              <a:ext uri="{FF2B5EF4-FFF2-40B4-BE49-F238E27FC236}">
                <a16:creationId xmlns:a16="http://schemas.microsoft.com/office/drawing/2014/main" id="{23C620D6-1DDB-4A4B-8906-A1303E07A3DF}"/>
              </a:ext>
            </a:extLst>
          </p:cNvPr>
          <p:cNvSpPr txBox="1">
            <a:spLocks/>
          </p:cNvSpPr>
          <p:nvPr/>
        </p:nvSpPr>
        <p:spPr>
          <a:xfrm>
            <a:off x="9093496" y="618681"/>
            <a:ext cx="2613872" cy="47945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spc="-75" dirty="0" err="1">
                <a:solidFill>
                  <a:srgbClr val="FFFFFF"/>
                </a:solidFill>
                <a:effectLst/>
              </a:rPr>
              <a:t>Soichiro</a:t>
            </a:r>
            <a:r>
              <a:rPr lang="en-US" sz="3600" spc="-75" dirty="0">
                <a:solidFill>
                  <a:srgbClr val="FFFFFF"/>
                </a:solidFill>
                <a:effectLst/>
              </a:rPr>
              <a:t> </a:t>
            </a:r>
            <a:r>
              <a:rPr lang="en-US" sz="3600" b="1" spc="-75" dirty="0">
                <a:solidFill>
                  <a:srgbClr val="FFFFFF"/>
                </a:solidFill>
                <a:effectLst/>
              </a:rPr>
              <a:t>Honda</a:t>
            </a:r>
            <a:endParaRPr lang="en-US" sz="3600" b="1" dirty="0">
              <a:solidFill>
                <a:srgbClr val="FFFFFF"/>
              </a:solidFill>
            </a:endParaRP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descr="çizim içeren bir resim&#10;&#10;Açıklama otomatik olarak oluşturuldu">
            <a:extLst>
              <a:ext uri="{FF2B5EF4-FFF2-40B4-BE49-F238E27FC236}">
                <a16:creationId xmlns:a16="http://schemas.microsoft.com/office/drawing/2014/main" id="{A0FC222E-7E67-41D7-91A8-0BE2B463CFD6}"/>
              </a:ext>
            </a:extLst>
          </p:cNvPr>
          <p:cNvPicPr>
            <a:picLocks noChangeAspect="1"/>
          </p:cNvPicPr>
          <p:nvPr/>
        </p:nvPicPr>
        <p:blipFill rotWithShape="1">
          <a:blip r:embed="rId3"/>
          <a:srcRect l="6144" r="3476" b="-2"/>
          <a:stretch/>
        </p:blipFill>
        <p:spPr>
          <a:xfrm>
            <a:off x="976251" y="942538"/>
            <a:ext cx="7163222" cy="4808332"/>
          </a:xfrm>
          <a:prstGeom prst="rect">
            <a:avLst/>
          </a:prstGeom>
          <a:effectLst/>
        </p:spPr>
      </p:pic>
      <p:pic>
        <p:nvPicPr>
          <p:cNvPr id="7" name="Resim 6">
            <a:extLst>
              <a:ext uri="{FF2B5EF4-FFF2-40B4-BE49-F238E27FC236}">
                <a16:creationId xmlns:a16="http://schemas.microsoft.com/office/drawing/2014/main" id="{2719FDF6-53AC-435F-8817-BFFE5BFF9994}"/>
              </a:ext>
            </a:extLst>
          </p:cNvPr>
          <p:cNvPicPr>
            <a:picLocks noChangeAspect="1"/>
          </p:cNvPicPr>
          <p:nvPr/>
        </p:nvPicPr>
        <p:blipFill>
          <a:blip r:embed="rId4"/>
          <a:stretch>
            <a:fillRect/>
          </a:stretch>
        </p:blipFill>
        <p:spPr>
          <a:xfrm>
            <a:off x="10079909" y="6122512"/>
            <a:ext cx="5919216" cy="539496"/>
          </a:xfrm>
          <a:prstGeom prst="rect">
            <a:avLst/>
          </a:prstGeom>
        </p:spPr>
      </p:pic>
    </p:spTree>
    <p:extLst>
      <p:ext uri="{BB962C8B-B14F-4D97-AF65-F5344CB8AC3E}">
        <p14:creationId xmlns:p14="http://schemas.microsoft.com/office/powerpoint/2010/main" val="3706006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0ECB854C-39AD-46F5-A607-5EC870769039}"/>
              </a:ext>
            </a:extLst>
          </p:cNvPr>
          <p:cNvSpPr txBox="1"/>
          <p:nvPr/>
        </p:nvSpPr>
        <p:spPr>
          <a:xfrm>
            <a:off x="1160462" y="2241191"/>
            <a:ext cx="7458075" cy="2419350"/>
          </a:xfrm>
          <a:prstGeom prst="rect">
            <a:avLst/>
          </a:prstGeom>
          <a:noFill/>
        </p:spPr>
        <p:txBody>
          <a:bodyPr wrap="square" anchor="t">
            <a:normAutofit/>
          </a:bodyPr>
          <a:lstStyle/>
          <a:p>
            <a:pPr>
              <a:spcAft>
                <a:spcPts val="600"/>
              </a:spcAft>
            </a:pPr>
            <a:r>
              <a:rPr lang="tr-TR" sz="2800" b="1" dirty="0" err="1">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HONDA’nın</a:t>
            </a:r>
            <a:r>
              <a:rPr lang="tr-TR" sz="2800" b="1"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 başarısı, </a:t>
            </a:r>
          </a:p>
          <a:p>
            <a:pPr>
              <a:spcAft>
                <a:spcPts val="600"/>
              </a:spcAft>
            </a:pPr>
            <a:r>
              <a:rPr lang="tr-TR" sz="2800" b="1" dirty="0">
                <a:solidFill>
                  <a:srgbClr val="3E3E3E"/>
                </a:solidFill>
                <a:latin typeface="Calibri" panose="020F0502020204030204" pitchFamily="34" charset="0"/>
                <a:ea typeface="Calibri" panose="020F0502020204030204" pitchFamily="34" charset="0"/>
                <a:cs typeface="Times New Roman" panose="02020603050405020304" pitchFamily="18" charset="0"/>
              </a:rPr>
              <a:t>‘</a:t>
            </a:r>
            <a:r>
              <a:rPr lang="tr-TR" sz="2800" b="1"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bir tek adamın, koşullar ne olursa olsun bir karara sürekli bağlı kalıp </a:t>
            </a:r>
          </a:p>
          <a:p>
            <a:pPr>
              <a:spcAft>
                <a:spcPts val="600"/>
              </a:spcAft>
            </a:pPr>
            <a:r>
              <a:rPr lang="tr-TR" sz="2800" b="1" dirty="0">
                <a:solidFill>
                  <a:srgbClr val="3E3E3E"/>
                </a:solidFill>
                <a:effectLst/>
                <a:latin typeface="Calibri" panose="020F0502020204030204" pitchFamily="34" charset="0"/>
                <a:ea typeface="Calibri" panose="020F0502020204030204" pitchFamily="34" charset="0"/>
                <a:cs typeface="Times New Roman" panose="02020603050405020304" pitchFamily="18" charset="0"/>
              </a:rPr>
              <a:t>onu uygulamaktaki değeri ve gücü anlaması sayesinde gerçekleşmiştir.’ </a:t>
            </a:r>
            <a:endParaRPr lang="tr-TR" sz="2800" b="1" dirty="0"/>
          </a:p>
        </p:txBody>
      </p:sp>
      <p:pic>
        <p:nvPicPr>
          <p:cNvPr id="5" name="Resim 4" descr="kişi, adam, giyme, şapka içeren bir resim&#10;&#10;Açıklama otomatik olarak oluşturuldu">
            <a:extLst>
              <a:ext uri="{FF2B5EF4-FFF2-40B4-BE49-F238E27FC236}">
                <a16:creationId xmlns:a16="http://schemas.microsoft.com/office/drawing/2014/main" id="{1CBFBBF9-4661-4FD0-9E0E-6AEE74689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675" y="2216150"/>
            <a:ext cx="2328863" cy="2419350"/>
          </a:xfrm>
          <a:prstGeom prst="rect">
            <a:avLst/>
          </a:prstGeom>
        </p:spPr>
      </p:pic>
      <p:pic>
        <p:nvPicPr>
          <p:cNvPr id="7" name="Resim 6">
            <a:extLst>
              <a:ext uri="{FF2B5EF4-FFF2-40B4-BE49-F238E27FC236}">
                <a16:creationId xmlns:a16="http://schemas.microsoft.com/office/drawing/2014/main" id="{A2E554FE-D738-464C-AE17-F042BC66F92E}"/>
              </a:ext>
            </a:extLst>
          </p:cNvPr>
          <p:cNvPicPr>
            <a:picLocks noChangeAspect="1"/>
          </p:cNvPicPr>
          <p:nvPr/>
        </p:nvPicPr>
        <p:blipFill>
          <a:blip r:embed="rId4"/>
          <a:stretch>
            <a:fillRect/>
          </a:stretch>
        </p:blipFill>
        <p:spPr>
          <a:xfrm>
            <a:off x="9709404" y="643466"/>
            <a:ext cx="5919216" cy="539496"/>
          </a:xfrm>
          <a:prstGeom prst="rect">
            <a:avLst/>
          </a:prstGeom>
        </p:spPr>
      </p:pic>
    </p:spTree>
    <p:extLst>
      <p:ext uri="{BB962C8B-B14F-4D97-AF65-F5344CB8AC3E}">
        <p14:creationId xmlns:p14="http://schemas.microsoft.com/office/powerpoint/2010/main" val="46994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çerik Yer Tutucusu 9" descr="açık hava, bulutlar, su, günbatımı içeren bir resim&#10;&#10;Açıklama otomatik olarak oluşturuldu">
            <a:extLst>
              <a:ext uri="{FF2B5EF4-FFF2-40B4-BE49-F238E27FC236}">
                <a16:creationId xmlns:a16="http://schemas.microsoft.com/office/drawing/2014/main" id="{B15A2FE6-47E3-4448-83BC-901C713712F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661" r="3449" b="-1"/>
          <a:stretch/>
        </p:blipFill>
        <p:spPr>
          <a:xfrm>
            <a:off x="-1" y="10"/>
            <a:ext cx="12192000" cy="6857990"/>
          </a:xfrm>
          <a:prstGeom prst="rect">
            <a:avLst/>
          </a:prstGeom>
        </p:spPr>
      </p:pic>
      <p:sp>
        <p:nvSpPr>
          <p:cNvPr id="2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id="{07570DD5-57B6-421D-B6E4-E1772C4FA628}"/>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b="1" dirty="0">
                <a:solidFill>
                  <a:srgbClr val="C00000"/>
                </a:solidFill>
              </a:rPr>
              <a:t>SENİN HAYALİN NE?</a:t>
            </a:r>
          </a:p>
        </p:txBody>
      </p:sp>
      <p:cxnSp>
        <p:nvCxnSpPr>
          <p:cNvPr id="24" name="Straight Connector 1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D911A02F-96E8-4FAD-83FD-6FA79681B6C1}"/>
              </a:ext>
            </a:extLst>
          </p:cNvPr>
          <p:cNvSpPr>
            <a:spLocks noGrp="1"/>
          </p:cNvSpPr>
          <p:nvPr>
            <p:ph sz="half" idx="1"/>
          </p:nvPr>
        </p:nvSpPr>
        <p:spPr>
          <a:xfrm>
            <a:off x="525515" y="2785403"/>
            <a:ext cx="5116159" cy="4072587"/>
          </a:xfrm>
        </p:spPr>
        <p:txBody>
          <a:bodyPr vert="horz" lIns="91440" tIns="45720" rIns="91440" bIns="45720" rtlCol="0" anchor="ctr">
            <a:normAutofit/>
          </a:bodyPr>
          <a:lstStyle/>
          <a:p>
            <a:pPr marL="0" indent="0">
              <a:buNone/>
            </a:pPr>
            <a:r>
              <a:rPr lang="en-US" sz="2400" b="1" dirty="0" err="1"/>
              <a:t>Hayallerimize</a:t>
            </a:r>
            <a:r>
              <a:rPr lang="en-US" sz="2400" b="1" dirty="0"/>
              <a:t> </a:t>
            </a:r>
            <a:r>
              <a:rPr lang="en-US" sz="2400" b="1" dirty="0" err="1"/>
              <a:t>ulaşabilmek</a:t>
            </a:r>
            <a:r>
              <a:rPr lang="en-US" sz="2400" b="1" dirty="0"/>
              <a:t> </a:t>
            </a:r>
            <a:r>
              <a:rPr lang="en-US" sz="2400" b="1" dirty="0" err="1"/>
              <a:t>için</a:t>
            </a:r>
            <a:r>
              <a:rPr lang="en-US" sz="2400" b="1" dirty="0"/>
              <a:t> </a:t>
            </a:r>
            <a:r>
              <a:rPr lang="en-US" sz="2400" b="1" dirty="0" err="1"/>
              <a:t>bugün</a:t>
            </a:r>
            <a:r>
              <a:rPr lang="en-US" sz="2400" b="1" dirty="0"/>
              <a:t> </a:t>
            </a:r>
            <a:r>
              <a:rPr lang="en-US" sz="2400" b="1" dirty="0" err="1"/>
              <a:t>çabalamalı</a:t>
            </a:r>
            <a:r>
              <a:rPr lang="en-US" sz="2400" b="1" dirty="0"/>
              <a:t> </a:t>
            </a:r>
            <a:r>
              <a:rPr lang="en-US" sz="2400" b="1" dirty="0" err="1"/>
              <a:t>ve</a:t>
            </a:r>
            <a:r>
              <a:rPr lang="en-US" sz="2400" b="1" dirty="0"/>
              <a:t> </a:t>
            </a:r>
            <a:r>
              <a:rPr lang="en-US" sz="2400" b="1" dirty="0" err="1"/>
              <a:t>gerektiği</a:t>
            </a:r>
            <a:r>
              <a:rPr lang="en-US" sz="2400" b="1" dirty="0"/>
              <a:t> </a:t>
            </a:r>
            <a:r>
              <a:rPr lang="en-US" sz="2400" b="1" dirty="0" err="1"/>
              <a:t>zamanlarda</a:t>
            </a:r>
            <a:r>
              <a:rPr lang="en-US" sz="2400" b="1" dirty="0"/>
              <a:t> </a:t>
            </a:r>
            <a:r>
              <a:rPr lang="en-US" sz="2400" b="1" dirty="0" err="1"/>
              <a:t>fedakarlıklarda</a:t>
            </a:r>
            <a:r>
              <a:rPr lang="en-US" sz="2400" b="1" dirty="0"/>
              <a:t> </a:t>
            </a:r>
            <a:r>
              <a:rPr lang="en-US" sz="2400" b="1" dirty="0" err="1"/>
              <a:t>bulunmalıyız</a:t>
            </a:r>
            <a:r>
              <a:rPr lang="en-US" sz="2400" b="1" dirty="0"/>
              <a:t>.  </a:t>
            </a:r>
            <a:endParaRPr lang="tr-TR" sz="2400" b="1" dirty="0"/>
          </a:p>
          <a:p>
            <a:pPr marL="0" indent="0">
              <a:buNone/>
            </a:pPr>
            <a:r>
              <a:rPr lang="tr-TR" sz="2400" b="1" dirty="0"/>
              <a:t>G</a:t>
            </a:r>
            <a:r>
              <a:rPr lang="en-US" sz="2400" b="1" dirty="0" err="1"/>
              <a:t>eleceğimizi</a:t>
            </a:r>
            <a:r>
              <a:rPr lang="en-US" sz="2400" b="1" dirty="0"/>
              <a:t> </a:t>
            </a:r>
            <a:r>
              <a:rPr lang="en-US" sz="2400" b="1" dirty="0" err="1"/>
              <a:t>inşa</a:t>
            </a:r>
            <a:r>
              <a:rPr lang="en-US" sz="2400" b="1" dirty="0"/>
              <a:t> </a:t>
            </a:r>
            <a:r>
              <a:rPr lang="en-US" sz="2400" b="1" dirty="0" err="1"/>
              <a:t>edebilmek</a:t>
            </a:r>
            <a:r>
              <a:rPr lang="en-US" sz="2400" b="1" dirty="0"/>
              <a:t> </a:t>
            </a:r>
            <a:r>
              <a:rPr lang="en-US" sz="2400" b="1" dirty="0" err="1"/>
              <a:t>için</a:t>
            </a:r>
            <a:r>
              <a:rPr lang="en-US" sz="2400" b="1" dirty="0"/>
              <a:t> </a:t>
            </a:r>
            <a:r>
              <a:rPr lang="en-US" sz="2400" b="1" dirty="0" err="1"/>
              <a:t>geçmişte</a:t>
            </a:r>
            <a:r>
              <a:rPr lang="en-US" sz="2400" b="1" dirty="0"/>
              <a:t> </a:t>
            </a:r>
            <a:r>
              <a:rPr lang="en-US" sz="2400" b="1" dirty="0" err="1"/>
              <a:t>yaptıklarımız</a:t>
            </a:r>
            <a:r>
              <a:rPr lang="en-US" sz="2400" b="1" dirty="0"/>
              <a:t> </a:t>
            </a:r>
            <a:r>
              <a:rPr lang="en-US" sz="2400" b="1" dirty="0" err="1"/>
              <a:t>ya</a:t>
            </a:r>
            <a:r>
              <a:rPr lang="en-US" sz="2400" b="1" dirty="0"/>
              <a:t> da </a:t>
            </a:r>
            <a:r>
              <a:rPr lang="en-US" sz="2400" b="1" dirty="0" err="1"/>
              <a:t>yapmadıklarımız</a:t>
            </a:r>
            <a:r>
              <a:rPr lang="en-US" sz="2400" b="1" dirty="0"/>
              <a:t> bize her zaman </a:t>
            </a:r>
            <a:r>
              <a:rPr lang="en-US" sz="2400" b="1" dirty="0" err="1"/>
              <a:t>öncülük</a:t>
            </a:r>
            <a:r>
              <a:rPr lang="en-US" sz="2400" b="1" dirty="0"/>
              <a:t> </a:t>
            </a:r>
            <a:r>
              <a:rPr lang="en-US" sz="2400" b="1" dirty="0" err="1"/>
              <a:t>edecektir</a:t>
            </a:r>
            <a:r>
              <a:rPr lang="en-US" sz="2400" b="1" dirty="0"/>
              <a:t>.</a:t>
            </a:r>
          </a:p>
        </p:txBody>
      </p:sp>
      <p:pic>
        <p:nvPicPr>
          <p:cNvPr id="7" name="Resim 6">
            <a:extLst>
              <a:ext uri="{FF2B5EF4-FFF2-40B4-BE49-F238E27FC236}">
                <a16:creationId xmlns:a16="http://schemas.microsoft.com/office/drawing/2014/main" id="{807E0E3E-F8BD-4D58-9DE5-04A3854898C2}"/>
              </a:ext>
            </a:extLst>
          </p:cNvPr>
          <p:cNvPicPr>
            <a:picLocks noChangeAspect="1"/>
          </p:cNvPicPr>
          <p:nvPr/>
        </p:nvPicPr>
        <p:blipFill>
          <a:blip r:embed="rId4"/>
          <a:stretch>
            <a:fillRect/>
          </a:stretch>
        </p:blipFill>
        <p:spPr>
          <a:xfrm>
            <a:off x="10766192" y="0"/>
            <a:ext cx="1425807" cy="1361965"/>
          </a:xfrm>
          <a:prstGeom prst="rect">
            <a:avLst/>
          </a:prstGeom>
        </p:spPr>
      </p:pic>
    </p:spTree>
    <p:extLst>
      <p:ext uri="{BB962C8B-B14F-4D97-AF65-F5344CB8AC3E}">
        <p14:creationId xmlns:p14="http://schemas.microsoft.com/office/powerpoint/2010/main" val="5311845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F8C0813F-6C74-4AD7-A032-D85E55BE3F45}"/>
              </a:ext>
            </a:extLst>
          </p:cNvPr>
          <p:cNvSpPr>
            <a:spLocks noGrp="1"/>
          </p:cNvSpPr>
          <p:nvPr>
            <p:ph type="ctrTitle"/>
          </p:nvPr>
        </p:nvSpPr>
        <p:spPr>
          <a:xfrm>
            <a:off x="2496502" y="1355107"/>
            <a:ext cx="7195946" cy="3343135"/>
          </a:xfrm>
          <a:noFill/>
        </p:spPr>
        <p:txBody>
          <a:bodyPr>
            <a:normAutofit/>
          </a:bodyPr>
          <a:lstStyle/>
          <a:p>
            <a:pPr algn="l"/>
            <a:r>
              <a:rPr lang="tr-TR" sz="5200" b="1" dirty="0">
                <a:solidFill>
                  <a:srgbClr val="C00000"/>
                </a:solidFill>
                <a:latin typeface="Monotype Corsiva" panose="03010101010201010101" pitchFamily="66" charset="0"/>
              </a:rPr>
              <a:t>«Zoru Hemen Yaparız,</a:t>
            </a:r>
            <a:br>
              <a:rPr lang="tr-TR" sz="5200" b="1" dirty="0">
                <a:solidFill>
                  <a:srgbClr val="C00000"/>
                </a:solidFill>
                <a:latin typeface="Monotype Corsiva" panose="03010101010201010101" pitchFamily="66" charset="0"/>
              </a:rPr>
            </a:br>
            <a:r>
              <a:rPr lang="tr-TR" sz="5200" b="1" dirty="0">
                <a:solidFill>
                  <a:srgbClr val="C00000"/>
                </a:solidFill>
                <a:latin typeface="Monotype Corsiva" panose="03010101010201010101" pitchFamily="66" charset="0"/>
              </a:rPr>
              <a:t>İmkansız Biraz Zaman Alır.»</a:t>
            </a:r>
            <a:br>
              <a:rPr lang="tr-TR" sz="5200" dirty="0"/>
            </a:br>
            <a:endParaRPr lang="tr-TR" sz="5200" dirty="0"/>
          </a:p>
        </p:txBody>
      </p:sp>
      <p:sp>
        <p:nvSpPr>
          <p:cNvPr id="3" name="Alt Başlık 2">
            <a:extLst>
              <a:ext uri="{FF2B5EF4-FFF2-40B4-BE49-F238E27FC236}">
                <a16:creationId xmlns:a16="http://schemas.microsoft.com/office/drawing/2014/main" id="{32B0ECE9-E181-46DD-98B6-CF8B54C42970}"/>
              </a:ext>
            </a:extLst>
          </p:cNvPr>
          <p:cNvSpPr>
            <a:spLocks noGrp="1"/>
          </p:cNvSpPr>
          <p:nvPr>
            <p:ph type="subTitle" idx="1"/>
          </p:nvPr>
        </p:nvSpPr>
        <p:spPr>
          <a:xfrm>
            <a:off x="3589498" y="4445758"/>
            <a:ext cx="5998840" cy="504968"/>
          </a:xfrm>
          <a:noFill/>
        </p:spPr>
        <p:txBody>
          <a:bodyPr>
            <a:normAutofit/>
          </a:bodyPr>
          <a:lstStyle/>
          <a:p>
            <a:pPr algn="r"/>
            <a:r>
              <a:rPr lang="tr-TR" b="1" dirty="0" err="1">
                <a:solidFill>
                  <a:srgbClr val="002060"/>
                </a:solidFill>
              </a:rPr>
              <a:t>Fridtjof</a:t>
            </a:r>
            <a:r>
              <a:rPr lang="tr-TR" b="1" dirty="0">
                <a:solidFill>
                  <a:srgbClr val="002060"/>
                </a:solidFill>
              </a:rPr>
              <a:t> </a:t>
            </a:r>
            <a:r>
              <a:rPr lang="tr-TR" b="1" dirty="0" err="1">
                <a:solidFill>
                  <a:srgbClr val="002060"/>
                </a:solidFill>
              </a:rPr>
              <a:t>Nansen</a:t>
            </a:r>
            <a:endParaRPr lang="tr-TR" b="1" dirty="0">
              <a:solidFill>
                <a:srgbClr val="002060"/>
              </a:solidFill>
            </a:endParaRPr>
          </a:p>
        </p:txBody>
      </p:sp>
      <p:pic>
        <p:nvPicPr>
          <p:cNvPr id="6" name="Resim 5">
            <a:extLst>
              <a:ext uri="{FF2B5EF4-FFF2-40B4-BE49-F238E27FC236}">
                <a16:creationId xmlns:a16="http://schemas.microsoft.com/office/drawing/2014/main" id="{BC8E74E5-1FAE-4EF0-85F8-F05EFF90964F}"/>
              </a:ext>
            </a:extLst>
          </p:cNvPr>
          <p:cNvPicPr>
            <a:picLocks noChangeAspect="1"/>
          </p:cNvPicPr>
          <p:nvPr/>
        </p:nvPicPr>
        <p:blipFill>
          <a:blip r:embed="rId3"/>
          <a:stretch>
            <a:fillRect/>
          </a:stretch>
        </p:blipFill>
        <p:spPr>
          <a:xfrm>
            <a:off x="187388" y="175336"/>
            <a:ext cx="5919216" cy="539496"/>
          </a:xfrm>
          <a:prstGeom prst="rect">
            <a:avLst/>
          </a:prstGeom>
        </p:spPr>
      </p:pic>
      <p:pic>
        <p:nvPicPr>
          <p:cNvPr id="7" name="Resim 6">
            <a:extLst>
              <a:ext uri="{FF2B5EF4-FFF2-40B4-BE49-F238E27FC236}">
                <a16:creationId xmlns:a16="http://schemas.microsoft.com/office/drawing/2014/main" id="{4770EC7C-759D-4B8A-AC39-2BF443A30646}"/>
              </a:ext>
            </a:extLst>
          </p:cNvPr>
          <p:cNvPicPr>
            <a:picLocks noChangeAspect="1"/>
          </p:cNvPicPr>
          <p:nvPr/>
        </p:nvPicPr>
        <p:blipFill>
          <a:blip r:embed="rId4"/>
          <a:stretch>
            <a:fillRect/>
          </a:stretch>
        </p:blipFill>
        <p:spPr>
          <a:xfrm>
            <a:off x="10938294" y="5396430"/>
            <a:ext cx="1191747" cy="1432389"/>
          </a:xfrm>
          <a:prstGeom prst="rect">
            <a:avLst/>
          </a:prstGeom>
        </p:spPr>
      </p:pic>
    </p:spTree>
    <p:extLst>
      <p:ext uri="{BB962C8B-B14F-4D97-AF65-F5344CB8AC3E}">
        <p14:creationId xmlns:p14="http://schemas.microsoft.com/office/powerpoint/2010/main" val="3745701761"/>
      </p:ext>
    </p:extLst>
  </p:cSld>
  <p:clrMapOvr>
    <a:masterClrMapping/>
  </p:clrMapOvr>
  <p:transition spd="slow">
    <p:randomBar dir="vert"/>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853</Words>
  <Application>Microsoft Office PowerPoint</Application>
  <PresentationFormat>Geniş ekran</PresentationFormat>
  <Paragraphs>73</Paragraphs>
  <Slides>10</Slides>
  <Notes>10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10</vt:i4>
      </vt:variant>
    </vt:vector>
  </HeadingPairs>
  <TitlesOfParts>
    <vt:vector size="18" baseType="lpstr">
      <vt:lpstr>arial</vt:lpstr>
      <vt:lpstr>arial</vt:lpstr>
      <vt:lpstr>Calibri</vt:lpstr>
      <vt:lpstr>Calibri Light</vt:lpstr>
      <vt:lpstr>Gotham Narrow SSm</vt:lpstr>
      <vt:lpstr>Monotype Corsiva</vt:lpstr>
      <vt:lpstr>Script MT Bold</vt:lpstr>
      <vt:lpstr>Office Teması</vt:lpstr>
      <vt:lpstr>PowerPoint Sunusu</vt:lpstr>
      <vt:lpstr>PowerPoint Sunusu</vt:lpstr>
      <vt:lpstr>PowerPoint Sunusu</vt:lpstr>
      <vt:lpstr>PowerPoint Sunusu</vt:lpstr>
      <vt:lpstr>PowerPoint Sunusu</vt:lpstr>
      <vt:lpstr>PowerPoint Sunusu</vt:lpstr>
      <vt:lpstr>PowerPoint Sunusu</vt:lpstr>
      <vt:lpstr>SENİN HAYALİN NE?</vt:lpstr>
      <vt:lpstr>«Zoru Hemen Yaparız, İmkansız Biraz Zaman Alır.»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KENDİME NOT: HAYALLERİM VAR, GERÇEKLEŞTİR!</dc:title>
  <dc:creator>Sibel Durak</dc:creator>
  <cp:lastModifiedBy>Sibel Durak</cp:lastModifiedBy>
  <cp:revision>59</cp:revision>
  <dcterms:created xsi:type="dcterms:W3CDTF">2020-10-16T11:01:33Z</dcterms:created>
  <dcterms:modified xsi:type="dcterms:W3CDTF">2021-03-24T11:04:16Z</dcterms:modified>
</cp:coreProperties>
</file>